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5" r:id="rId1"/>
  </p:sldMasterIdLst>
  <p:notesMasterIdLst>
    <p:notesMasterId r:id="rId72"/>
  </p:notesMasterIdLst>
  <p:sldIdLst>
    <p:sldId id="256" r:id="rId2"/>
    <p:sldId id="257" r:id="rId3"/>
    <p:sldId id="258" r:id="rId4"/>
    <p:sldId id="260" r:id="rId5"/>
    <p:sldId id="266" r:id="rId6"/>
    <p:sldId id="267" r:id="rId7"/>
    <p:sldId id="259" r:id="rId8"/>
    <p:sldId id="261" r:id="rId9"/>
    <p:sldId id="325" r:id="rId10"/>
    <p:sldId id="326" r:id="rId11"/>
    <p:sldId id="262" r:id="rId12"/>
    <p:sldId id="329" r:id="rId13"/>
    <p:sldId id="337" r:id="rId14"/>
    <p:sldId id="263" r:id="rId15"/>
    <p:sldId id="324" r:id="rId16"/>
    <p:sldId id="268" r:id="rId17"/>
    <p:sldId id="264" r:id="rId18"/>
    <p:sldId id="327" r:id="rId19"/>
    <p:sldId id="336" r:id="rId20"/>
    <p:sldId id="265" r:id="rId21"/>
    <p:sldId id="269" r:id="rId22"/>
    <p:sldId id="293" r:id="rId23"/>
    <p:sldId id="270" r:id="rId24"/>
    <p:sldId id="271" r:id="rId25"/>
    <p:sldId id="272" r:id="rId26"/>
    <p:sldId id="273" r:id="rId27"/>
    <p:sldId id="274" r:id="rId28"/>
    <p:sldId id="276" r:id="rId29"/>
    <p:sldId id="299" r:id="rId30"/>
    <p:sldId id="344" r:id="rId31"/>
    <p:sldId id="338" r:id="rId32"/>
    <p:sldId id="339" r:id="rId33"/>
    <p:sldId id="340" r:id="rId34"/>
    <p:sldId id="341" r:id="rId35"/>
    <p:sldId id="342" r:id="rId36"/>
    <p:sldId id="343" r:id="rId37"/>
    <p:sldId id="345" r:id="rId38"/>
    <p:sldId id="346" r:id="rId39"/>
    <p:sldId id="347" r:id="rId40"/>
    <p:sldId id="348" r:id="rId41"/>
    <p:sldId id="349" r:id="rId42"/>
    <p:sldId id="350" r:id="rId43"/>
    <p:sldId id="351" r:id="rId44"/>
    <p:sldId id="352" r:id="rId45"/>
    <p:sldId id="353" r:id="rId46"/>
    <p:sldId id="354" r:id="rId47"/>
    <p:sldId id="355" r:id="rId48"/>
    <p:sldId id="319" r:id="rId49"/>
    <p:sldId id="320" r:id="rId50"/>
    <p:sldId id="321" r:id="rId51"/>
    <p:sldId id="322" r:id="rId52"/>
    <p:sldId id="334" r:id="rId53"/>
    <p:sldId id="301" r:id="rId54"/>
    <p:sldId id="308" r:id="rId55"/>
    <p:sldId id="335" r:id="rId56"/>
    <p:sldId id="302" r:id="rId57"/>
    <p:sldId id="303" r:id="rId58"/>
    <p:sldId id="306" r:id="rId59"/>
    <p:sldId id="307" r:id="rId60"/>
    <p:sldId id="330" r:id="rId61"/>
    <p:sldId id="331" r:id="rId62"/>
    <p:sldId id="309" r:id="rId63"/>
    <p:sldId id="310" r:id="rId64"/>
    <p:sldId id="311" r:id="rId65"/>
    <p:sldId id="312" r:id="rId66"/>
    <p:sldId id="313" r:id="rId67"/>
    <p:sldId id="314" r:id="rId68"/>
    <p:sldId id="315" r:id="rId69"/>
    <p:sldId id="316" r:id="rId70"/>
    <p:sldId id="318" r:id="rId7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6">
          <p15:clr>
            <a:srgbClr val="A4A3A4"/>
          </p15:clr>
        </p15:guide>
        <p15:guide id="2" pos="33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02F"/>
    <a:srgbClr val="0033CC"/>
    <a:srgbClr val="010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91" autoAdjust="0"/>
    <p:restoredTop sz="81380" autoAdjust="0"/>
  </p:normalViewPr>
  <p:slideViewPr>
    <p:cSldViewPr>
      <p:cViewPr varScale="1">
        <p:scale>
          <a:sx n="58" d="100"/>
          <a:sy n="58" d="100"/>
        </p:scale>
        <p:origin x="1422" y="60"/>
      </p:cViewPr>
      <p:guideLst>
        <p:guide orient="horz" pos="906"/>
        <p:guide pos="336"/>
      </p:guideLst>
    </p:cSldViewPr>
  </p:slideViewPr>
  <p:notesTextViewPr>
    <p:cViewPr>
      <p:scale>
        <a:sx n="1" d="1"/>
        <a:sy n="1" d="1"/>
      </p:scale>
      <p:origin x="0" y="0"/>
    </p:cViewPr>
  </p:notesTextViewPr>
  <p:notesViewPr>
    <p:cSldViewPr>
      <p:cViewPr varScale="1">
        <p:scale>
          <a:sx n="63" d="100"/>
          <a:sy n="63" d="100"/>
        </p:scale>
        <p:origin x="2682"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5D3AF433-8D0C-4DFB-9138-B55D661604B5}" type="datetimeFigureOut">
              <a:rPr lang="en-US" smtClean="0"/>
              <a:t>7/17/2016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C0953BC-0ED5-47C5-B206-C937B95E1799}" type="slidenum">
              <a:rPr lang="en-US" smtClean="0"/>
              <a:t>‹#›</a:t>
            </a:fld>
            <a:endParaRPr lang="en-US"/>
          </a:p>
        </p:txBody>
      </p:sp>
    </p:spTree>
    <p:extLst>
      <p:ext uri="{BB962C8B-B14F-4D97-AF65-F5344CB8AC3E}">
        <p14:creationId xmlns:p14="http://schemas.microsoft.com/office/powerpoint/2010/main" val="99725327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1</a:t>
            </a:fld>
            <a:endParaRPr lang="en-US"/>
          </a:p>
        </p:txBody>
      </p:sp>
    </p:spTree>
    <p:extLst>
      <p:ext uri="{BB962C8B-B14F-4D97-AF65-F5344CB8AC3E}">
        <p14:creationId xmlns:p14="http://schemas.microsoft.com/office/powerpoint/2010/main" val="406156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Practice Lab accounts for training doc also available on OSHC in TaxSlayer folder.   </a:t>
            </a:r>
            <a:r>
              <a:rPr lang="en-US" b="1" dirty="0" smtClean="0"/>
              <a:t>STOP SLIDES AT</a:t>
            </a:r>
            <a:r>
              <a:rPr lang="en-US" b="1" baseline="0" dirty="0" smtClean="0"/>
              <a:t> THIS POINT AND ASK FOR QUESTIONS.  AFTER QUESTIONS OPEN TS TO PRACTICE LAB HOME PAGE.  DO NOT SELECT GO TO PRACTICE AREA.  STAY ON HOME PAGE.</a:t>
            </a:r>
            <a:r>
              <a:rPr lang="en-US" b="1" dirty="0" smtClean="0"/>
              <a:t> </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10</a:t>
            </a:fld>
            <a:endParaRPr lang="en-US"/>
          </a:p>
        </p:txBody>
      </p:sp>
    </p:spTree>
    <p:extLst>
      <p:ext uri="{BB962C8B-B14F-4D97-AF65-F5344CB8AC3E}">
        <p14:creationId xmlns:p14="http://schemas.microsoft.com/office/powerpoint/2010/main" val="150829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Section 1: Getting started with TaxSlayer Pro Online. The Pro Online Login and Passwords video provides you with information about how to long into the production version of TaxSlayer Pro, not the practice lab. </a:t>
            </a:r>
            <a:r>
              <a:rPr lang="en-US" baseline="0" dirty="0" smtClean="0"/>
              <a:t>To access a video that covers logging into the PL use the </a:t>
            </a:r>
            <a:r>
              <a:rPr lang="en-US" baseline="0" dirty="0" err="1" smtClean="0"/>
              <a:t>url</a:t>
            </a:r>
            <a:r>
              <a:rPr lang="en-US" baseline="0" dirty="0" smtClean="0"/>
              <a:t> (http://bit.ly/1ZcELb1) found at the bottom of the TaxSlayer Practice Lab Intro document on OSHC.  Section 2 contains video that will be used by the LC in setting up the site.  Section 3 contains videos for the desktop version of TaxSlayer.  We will NOT be using desktop as a contingency.</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11</a:t>
            </a:fld>
            <a:endParaRPr lang="en-US"/>
          </a:p>
        </p:txBody>
      </p:sp>
    </p:spTree>
    <p:extLst>
      <p:ext uri="{BB962C8B-B14F-4D97-AF65-F5344CB8AC3E}">
        <p14:creationId xmlns:p14="http://schemas.microsoft.com/office/powerpoint/2010/main" val="1263575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 4 contains videos that cover how to prepare a return and are helpful.  Be careful when using the videos as they do contain information that does not match with the current practice lab. For example, the Creating the e-file video found in Section 5 contains information about form 8888 which has not been activated in the practice lab.  Section 5 covers e-filing and some can be used for PL.  Since you cannot submit an e-file in PL, the last 2 videos in this section do not apply to PL.  Section 6 contains practice returns.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12</a:t>
            </a:fld>
            <a:endParaRPr lang="en-US"/>
          </a:p>
        </p:txBody>
      </p:sp>
    </p:spTree>
    <p:extLst>
      <p:ext uri="{BB962C8B-B14F-4D97-AF65-F5344CB8AC3E}">
        <p14:creationId xmlns:p14="http://schemas.microsoft.com/office/powerpoint/2010/main" val="208385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REFER TO PRACTICE LAB INTRO DOCUMENT ON OSHC.  CONTAINS URL SHOWN ABOVE</a:t>
            </a:r>
            <a:endParaRPr lang="en-US" b="1" u="sng" dirty="0"/>
          </a:p>
        </p:txBody>
      </p:sp>
      <p:sp>
        <p:nvSpPr>
          <p:cNvPr id="4" name="Slide Number Placeholder 3"/>
          <p:cNvSpPr>
            <a:spLocks noGrp="1"/>
          </p:cNvSpPr>
          <p:nvPr>
            <p:ph type="sldNum" sz="quarter" idx="10"/>
          </p:nvPr>
        </p:nvSpPr>
        <p:spPr/>
        <p:txBody>
          <a:bodyPr/>
          <a:lstStyle/>
          <a:p>
            <a:fld id="{FC0953BC-0ED5-47C5-B206-C937B95E1799}" type="slidenum">
              <a:rPr lang="en-US" smtClean="0"/>
              <a:t>13</a:t>
            </a:fld>
            <a:endParaRPr lang="en-US"/>
          </a:p>
        </p:txBody>
      </p:sp>
    </p:spTree>
    <p:extLst>
      <p:ext uri="{BB962C8B-B14F-4D97-AF65-F5344CB8AC3E}">
        <p14:creationId xmlns:p14="http://schemas.microsoft.com/office/powerpoint/2010/main" val="92915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arrive at this welcome page if you select “Go to Practice Area” instead of selecting a video</a:t>
            </a:r>
          </a:p>
          <a:p>
            <a:r>
              <a:rPr lang="en-US" dirty="0" smtClean="0"/>
              <a:t>Ignore “Your Office”. Will not be activated in the practice lab platform</a:t>
            </a:r>
          </a:p>
          <a:p>
            <a:r>
              <a:rPr lang="en-US" dirty="0" smtClean="0"/>
              <a:t>E-file opt out form may be deleted as it does not apply to volunteers</a:t>
            </a:r>
          </a:p>
          <a:p>
            <a:r>
              <a:rPr lang="en-US" dirty="0" smtClean="0"/>
              <a:t>Message Center feature is designed to help the site or local coordinator pass</a:t>
            </a:r>
            <a:r>
              <a:rPr lang="en-US" baseline="0" dirty="0" smtClean="0"/>
              <a:t> on information to preparers at the site. Also used by TaxSlayer will to provide information regarding changes to the software. It is NOT to be used to submit questions to TaxSlayer.</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14</a:t>
            </a:fld>
            <a:endParaRPr lang="en-US"/>
          </a:p>
        </p:txBody>
      </p:sp>
    </p:spTree>
    <p:extLst>
      <p:ext uri="{BB962C8B-B14F-4D97-AF65-F5344CB8AC3E}">
        <p14:creationId xmlns:p14="http://schemas.microsoft.com/office/powerpoint/2010/main" val="3502565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15</a:t>
            </a:fld>
            <a:endParaRPr lang="en-US"/>
          </a:p>
        </p:txBody>
      </p:sp>
    </p:spTree>
    <p:extLst>
      <p:ext uri="{BB962C8B-B14F-4D97-AF65-F5344CB8AC3E}">
        <p14:creationId xmlns:p14="http://schemas.microsoft.com/office/powerpoint/2010/main" val="4990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 “Client Search” from the Welcome Page, this screen will appear next.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16</a:t>
            </a:fld>
            <a:endParaRPr lang="en-US"/>
          </a:p>
        </p:txBody>
      </p:sp>
    </p:spTree>
    <p:extLst>
      <p:ext uri="{BB962C8B-B14F-4D97-AF65-F5344CB8AC3E}">
        <p14:creationId xmlns:p14="http://schemas.microsoft.com/office/powerpoint/2010/main" val="323068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choices</a:t>
            </a:r>
            <a:r>
              <a:rPr lang="en-US" baseline="0" dirty="0" smtClean="0"/>
              <a:t> for client status ranging from in progress to deleted . Status is assigned by the software. The preparer does not assign a status.</a:t>
            </a:r>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17</a:t>
            </a:fld>
            <a:endParaRPr lang="en-US"/>
          </a:p>
        </p:txBody>
      </p:sp>
    </p:spTree>
    <p:extLst>
      <p:ext uri="{BB962C8B-B14F-4D97-AF65-F5344CB8AC3E}">
        <p14:creationId xmlns:p14="http://schemas.microsoft.com/office/powerpoint/2010/main" val="388711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4 choices for return tag. Preparer does assign tags. Can be assigned here or during the input process.</a:t>
            </a:r>
          </a:p>
        </p:txBody>
      </p:sp>
      <p:sp>
        <p:nvSpPr>
          <p:cNvPr id="4" name="Slide Number Placeholder 3"/>
          <p:cNvSpPr>
            <a:spLocks noGrp="1"/>
          </p:cNvSpPr>
          <p:nvPr>
            <p:ph type="sldNum" sz="quarter" idx="10"/>
          </p:nvPr>
        </p:nvSpPr>
        <p:spPr/>
        <p:txBody>
          <a:bodyPr/>
          <a:lstStyle/>
          <a:p>
            <a:fld id="{FC0953BC-0ED5-47C5-B206-C937B95E1799}" type="slidenum">
              <a:rPr lang="en-US" smtClean="0"/>
              <a:t>18</a:t>
            </a:fld>
            <a:endParaRPr lang="en-US"/>
          </a:p>
        </p:txBody>
      </p:sp>
    </p:spTree>
    <p:extLst>
      <p:ext uri="{BB962C8B-B14F-4D97-AF65-F5344CB8AC3E}">
        <p14:creationId xmlns:p14="http://schemas.microsoft.com/office/powerpoint/2010/main" val="198667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19</a:t>
            </a:fld>
            <a:endParaRPr lang="en-US"/>
          </a:p>
        </p:txBody>
      </p:sp>
    </p:spTree>
    <p:extLst>
      <p:ext uri="{BB962C8B-B14F-4D97-AF65-F5344CB8AC3E}">
        <p14:creationId xmlns:p14="http://schemas.microsoft.com/office/powerpoint/2010/main" val="1435260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When you first enter the </a:t>
            </a:r>
            <a:r>
              <a:rPr lang="en-US" b="0" dirty="0" err="1" smtClean="0"/>
              <a:t>url</a:t>
            </a:r>
            <a:r>
              <a:rPr lang="en-US" b="0" dirty="0" smtClean="0"/>
              <a:t>, it will show as expanded as follows: https://vita.Taxslayerpro.com/IRSTraining/en/account/access. </a:t>
            </a:r>
          </a:p>
          <a:p>
            <a:r>
              <a:rPr lang="en-US" b="0" dirty="0" smtClean="0"/>
              <a:t>TaxSlayer does not recommend</a:t>
            </a:r>
            <a:r>
              <a:rPr lang="en-US" b="0" baseline="0" dirty="0" smtClean="0"/>
              <a:t> using Firefox due to its weak firewalls that can be easily compromised.</a:t>
            </a:r>
            <a:r>
              <a:rPr lang="en-US" b="0" dirty="0" smtClean="0"/>
              <a:t>   However, we have received reports that Firefox works as well as Edge, the browser</a:t>
            </a:r>
            <a:r>
              <a:rPr lang="en-US" b="0" baseline="0" dirty="0" smtClean="0"/>
              <a:t> for windows 10.</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2</a:t>
            </a:fld>
            <a:endParaRPr lang="en-US"/>
          </a:p>
        </p:txBody>
      </p:sp>
    </p:spTree>
    <p:extLst>
      <p:ext uri="{BB962C8B-B14F-4D97-AF65-F5344CB8AC3E}">
        <p14:creationId xmlns:p14="http://schemas.microsoft.com/office/powerpoint/2010/main" val="758756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add it note here or during input process. If you add a note, when you select e-file, it will give you a warning that you have a note. Does not prevent you from filing the return. It is just a reminder that you</a:t>
            </a:r>
            <a:r>
              <a:rPr lang="en-US" baseline="0" dirty="0" smtClean="0"/>
              <a:t> added the note.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20</a:t>
            </a:fld>
            <a:endParaRPr lang="en-US"/>
          </a:p>
        </p:txBody>
      </p:sp>
    </p:spTree>
    <p:extLst>
      <p:ext uri="{BB962C8B-B14F-4D97-AF65-F5344CB8AC3E}">
        <p14:creationId xmlns:p14="http://schemas.microsoft.com/office/powerpoint/2010/main" val="39507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production platform will most likely contain more than two print choices. Allows</a:t>
            </a:r>
            <a:r>
              <a:rPr lang="en-US" baseline="0" dirty="0" smtClean="0"/>
              <a:t> you to print return without having to open the return.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21</a:t>
            </a:fld>
            <a:endParaRPr lang="en-US"/>
          </a:p>
        </p:txBody>
      </p:sp>
    </p:spTree>
    <p:extLst>
      <p:ext uri="{BB962C8B-B14F-4D97-AF65-F5344CB8AC3E}">
        <p14:creationId xmlns:p14="http://schemas.microsoft.com/office/powerpoint/2010/main" val="108986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22</a:t>
            </a:fld>
            <a:endParaRPr lang="en-US"/>
          </a:p>
        </p:txBody>
      </p:sp>
    </p:spTree>
    <p:extLst>
      <p:ext uri="{BB962C8B-B14F-4D97-AF65-F5344CB8AC3E}">
        <p14:creationId xmlns:p14="http://schemas.microsoft.com/office/powerpoint/2010/main" val="4195960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you with a history of what has been done with the return.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23</a:t>
            </a:fld>
            <a:endParaRPr lang="en-US"/>
          </a:p>
        </p:txBody>
      </p:sp>
    </p:spTree>
    <p:extLst>
      <p:ext uri="{BB962C8B-B14F-4D97-AF65-F5344CB8AC3E}">
        <p14:creationId xmlns:p14="http://schemas.microsoft.com/office/powerpoint/2010/main" val="380317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24</a:t>
            </a:fld>
            <a:endParaRPr lang="en-US"/>
          </a:p>
        </p:txBody>
      </p:sp>
    </p:spTree>
    <p:extLst>
      <p:ext uri="{BB962C8B-B14F-4D97-AF65-F5344CB8AC3E}">
        <p14:creationId xmlns:p14="http://schemas.microsoft.com/office/powerpoint/2010/main" val="737813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limit on number of profiles that</a:t>
            </a:r>
            <a:r>
              <a:rPr lang="en-US" baseline="0" dirty="0" smtClean="0"/>
              <a:t> can be created.</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25</a:t>
            </a:fld>
            <a:endParaRPr lang="en-US"/>
          </a:p>
        </p:txBody>
      </p:sp>
    </p:spTree>
    <p:extLst>
      <p:ext uri="{BB962C8B-B14F-4D97-AF65-F5344CB8AC3E}">
        <p14:creationId xmlns:p14="http://schemas.microsoft.com/office/powerpoint/2010/main" val="2073780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enter information and do not click on continue you will get</a:t>
            </a:r>
            <a:r>
              <a:rPr lang="en-US" baseline="0" dirty="0" smtClean="0"/>
              <a:t> a warning at the top of the page.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26</a:t>
            </a:fld>
            <a:endParaRPr lang="en-US"/>
          </a:p>
        </p:txBody>
      </p:sp>
    </p:spTree>
    <p:extLst>
      <p:ext uri="{BB962C8B-B14F-4D97-AF65-F5344CB8AC3E}">
        <p14:creationId xmlns:p14="http://schemas.microsoft.com/office/powerpoint/2010/main" val="245481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opening an existing</a:t>
            </a:r>
            <a:r>
              <a:rPr lang="en-US" baseline="0" dirty="0" smtClean="0"/>
              <a:t> return, the software will automatically take you to the 1040 view page.  </a:t>
            </a:r>
            <a:r>
              <a:rPr lang="en-US" b="1" baseline="0" dirty="0" smtClean="0"/>
              <a:t>AGE WILL BE SHOWN IN PRODUCTION.  EXACT LOCATION TBD.</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27</a:t>
            </a:fld>
            <a:endParaRPr lang="en-US"/>
          </a:p>
        </p:txBody>
      </p:sp>
    </p:spTree>
    <p:extLst>
      <p:ext uri="{BB962C8B-B14F-4D97-AF65-F5344CB8AC3E}">
        <p14:creationId xmlns:p14="http://schemas.microsoft.com/office/powerpoint/2010/main" val="4192114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a:t>
            </a:r>
            <a:r>
              <a:rPr lang="en-US" baseline="0" dirty="0" smtClean="0"/>
              <a:t> of which input method you choose you must complete filing status screen first</a:t>
            </a:r>
            <a:r>
              <a:rPr lang="en-US" sz="1600" b="1" u="sng" baseline="0" dirty="0" smtClean="0"/>
              <a:t>.  STOP SLIDE SHOW HERE AND ASK FOR QUESTIONS.  AFTER QUESTIONS HAVE EVERYONE  OPEN GAIL HUDSON RETURN.</a:t>
            </a:r>
            <a:endParaRPr lang="en-US" sz="1600" b="1" u="sng" dirty="0"/>
          </a:p>
        </p:txBody>
      </p:sp>
      <p:sp>
        <p:nvSpPr>
          <p:cNvPr id="4" name="Slide Number Placeholder 3"/>
          <p:cNvSpPr>
            <a:spLocks noGrp="1"/>
          </p:cNvSpPr>
          <p:nvPr>
            <p:ph type="sldNum" sz="quarter" idx="10"/>
          </p:nvPr>
        </p:nvSpPr>
        <p:spPr/>
        <p:txBody>
          <a:bodyPr/>
          <a:lstStyle/>
          <a:p>
            <a:fld id="{FC0953BC-0ED5-47C5-B206-C937B95E1799}" type="slidenum">
              <a:rPr lang="en-US" smtClean="0"/>
              <a:t>28</a:t>
            </a:fld>
            <a:endParaRPr lang="en-US"/>
          </a:p>
        </p:txBody>
      </p:sp>
    </p:spTree>
    <p:extLst>
      <p:ext uri="{BB962C8B-B14F-4D97-AF65-F5344CB8AC3E}">
        <p14:creationId xmlns:p14="http://schemas.microsoft.com/office/powerpoint/2010/main" val="3779340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Once</a:t>
            </a:r>
            <a:r>
              <a:rPr lang="en-US" b="0" u="none" baseline="0" dirty="0" smtClean="0"/>
              <a:t> you enter social for new return or select existing return, the screen will contain a new navigation bar.</a:t>
            </a:r>
            <a:endParaRPr lang="en-US" b="0" u="none" dirty="0"/>
          </a:p>
        </p:txBody>
      </p:sp>
      <p:sp>
        <p:nvSpPr>
          <p:cNvPr id="4" name="Slide Number Placeholder 3"/>
          <p:cNvSpPr>
            <a:spLocks noGrp="1"/>
          </p:cNvSpPr>
          <p:nvPr>
            <p:ph type="sldNum" sz="quarter" idx="10"/>
          </p:nvPr>
        </p:nvSpPr>
        <p:spPr/>
        <p:txBody>
          <a:bodyPr/>
          <a:lstStyle/>
          <a:p>
            <a:fld id="{FC0953BC-0ED5-47C5-B206-C937B95E1799}" type="slidenum">
              <a:rPr lang="en-US" smtClean="0"/>
              <a:t>29</a:t>
            </a:fld>
            <a:endParaRPr lang="en-US"/>
          </a:p>
        </p:txBody>
      </p:sp>
    </p:spTree>
    <p:extLst>
      <p:ext uri="{BB962C8B-B14F-4D97-AF65-F5344CB8AC3E}">
        <p14:creationId xmlns:p14="http://schemas.microsoft.com/office/powerpoint/2010/main" val="423128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for logging into production is different and is explained in the video in section 1 - Pro Online Login and PW. All videos cover TaxSlayer production not Practice Lab – there are a few differences.</a:t>
            </a:r>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a:t>
            </a:fld>
            <a:endParaRPr lang="en-US"/>
          </a:p>
        </p:txBody>
      </p:sp>
    </p:spTree>
    <p:extLst>
      <p:ext uri="{BB962C8B-B14F-4D97-AF65-F5344CB8AC3E}">
        <p14:creationId xmlns:p14="http://schemas.microsoft.com/office/powerpoint/2010/main" val="1137984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30</a:t>
            </a:fld>
            <a:endParaRPr lang="en-US"/>
          </a:p>
        </p:txBody>
      </p:sp>
    </p:spTree>
    <p:extLst>
      <p:ext uri="{BB962C8B-B14F-4D97-AF65-F5344CB8AC3E}">
        <p14:creationId xmlns:p14="http://schemas.microsoft.com/office/powerpoint/2010/main" val="1863568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 you are currently in will be red. Other screens will remain blue.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31</a:t>
            </a:fld>
            <a:endParaRPr lang="en-US"/>
          </a:p>
        </p:txBody>
      </p:sp>
    </p:spTree>
    <p:extLst>
      <p:ext uri="{BB962C8B-B14F-4D97-AF65-F5344CB8AC3E}">
        <p14:creationId xmlns:p14="http://schemas.microsoft.com/office/powerpoint/2010/main" val="221074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32</a:t>
            </a:fld>
            <a:endParaRPr lang="en-US"/>
          </a:p>
        </p:txBody>
      </p:sp>
    </p:spTree>
    <p:extLst>
      <p:ext uri="{BB962C8B-B14F-4D97-AF65-F5344CB8AC3E}">
        <p14:creationId xmlns:p14="http://schemas.microsoft.com/office/powerpoint/2010/main" val="2839224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33</a:t>
            </a:fld>
            <a:endParaRPr lang="en-US"/>
          </a:p>
        </p:txBody>
      </p:sp>
    </p:spTree>
    <p:extLst>
      <p:ext uri="{BB962C8B-B14F-4D97-AF65-F5344CB8AC3E}">
        <p14:creationId xmlns:p14="http://schemas.microsoft.com/office/powerpoint/2010/main" val="1532748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34</a:t>
            </a:fld>
            <a:endParaRPr lang="en-US"/>
          </a:p>
        </p:txBody>
      </p:sp>
    </p:spTree>
    <p:extLst>
      <p:ext uri="{BB962C8B-B14F-4D97-AF65-F5344CB8AC3E}">
        <p14:creationId xmlns:p14="http://schemas.microsoft.com/office/powerpoint/2010/main" val="2980971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selected “Assigned Profile” ,or</a:t>
            </a:r>
            <a:r>
              <a:rPr lang="en-US" baseline="0" dirty="0" smtClean="0"/>
              <a:t> had created a quick file, you would skip this screen and go straight to the W-2 input screen. If you select “Summary Print” from the navigation bar you </a:t>
            </a:r>
            <a:r>
              <a:rPr lang="en-US" dirty="0" smtClean="0"/>
              <a:t>would skip this screen and go to 1040 view </a:t>
            </a:r>
            <a:r>
              <a:rPr lang="en-US" baseline="0" dirty="0" smtClean="0"/>
              <a:t>where you could select income and go </a:t>
            </a:r>
            <a:r>
              <a:rPr lang="en-US" dirty="0" smtClean="0"/>
              <a:t>straight to W-2 input screen.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35</a:t>
            </a:fld>
            <a:endParaRPr lang="en-US"/>
          </a:p>
        </p:txBody>
      </p:sp>
    </p:spTree>
    <p:extLst>
      <p:ext uri="{BB962C8B-B14F-4D97-AF65-F5344CB8AC3E}">
        <p14:creationId xmlns:p14="http://schemas.microsoft.com/office/powerpoint/2010/main" val="2427750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(dark blue) to change original input data. Again, if you are using a Taxpayer Profile,</a:t>
            </a:r>
            <a:r>
              <a:rPr lang="en-US" baseline="0" dirty="0" smtClean="0"/>
              <a:t> have created a quick file list or use the summary print you will skip this screen. NOTE: Every item on this screen except Schedule D and other income can be included in Quick file.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36</a:t>
            </a:fld>
            <a:endParaRPr lang="en-US"/>
          </a:p>
        </p:txBody>
      </p:sp>
    </p:spTree>
    <p:extLst>
      <p:ext uri="{BB962C8B-B14F-4D97-AF65-F5344CB8AC3E}">
        <p14:creationId xmlns:p14="http://schemas.microsoft.com/office/powerpoint/2010/main" val="34212998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37</a:t>
            </a:fld>
            <a:endParaRPr lang="en-US"/>
          </a:p>
        </p:txBody>
      </p:sp>
    </p:spTree>
    <p:extLst>
      <p:ext uri="{BB962C8B-B14F-4D97-AF65-F5344CB8AC3E}">
        <p14:creationId xmlns:p14="http://schemas.microsoft.com/office/powerpoint/2010/main" val="29046949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Remember, deductions includes adjustments, itemized deductions and credits. Will not change</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38</a:t>
            </a:fld>
            <a:endParaRPr lang="en-US"/>
          </a:p>
        </p:txBody>
      </p:sp>
    </p:spTree>
    <p:extLst>
      <p:ext uri="{BB962C8B-B14F-4D97-AF65-F5344CB8AC3E}">
        <p14:creationId xmlns:p14="http://schemas.microsoft.com/office/powerpoint/2010/main" val="383506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adjustments can be included when using Quick File (e.g., education expenses, Health Savings Accounts, alimony paid, student loan interest and Tuition and Fees deduction.)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39</a:t>
            </a:fld>
            <a:endParaRPr lang="en-US"/>
          </a:p>
        </p:txBody>
      </p:sp>
    </p:spTree>
    <p:extLst>
      <p:ext uri="{BB962C8B-B14F-4D97-AF65-F5344CB8AC3E}">
        <p14:creationId xmlns:p14="http://schemas.microsoft.com/office/powerpoint/2010/main" val="2412052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a:t>
            </a:fld>
            <a:endParaRPr lang="en-US"/>
          </a:p>
        </p:txBody>
      </p:sp>
    </p:spTree>
    <p:extLst>
      <p:ext uri="{BB962C8B-B14F-4D97-AF65-F5344CB8AC3E}">
        <p14:creationId xmlns:p14="http://schemas.microsoft.com/office/powerpoint/2010/main" val="3700739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40</a:t>
            </a:fld>
            <a:endParaRPr lang="en-US"/>
          </a:p>
        </p:txBody>
      </p:sp>
    </p:spTree>
    <p:extLst>
      <p:ext uri="{BB962C8B-B14F-4D97-AF65-F5344CB8AC3E}">
        <p14:creationId xmlns:p14="http://schemas.microsoft.com/office/powerpoint/2010/main" val="24287291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list some itemized deductions in Quick File (e.g., medical, taxes, mortgage interest, gifts to charity, unreimbursed</a:t>
            </a:r>
            <a:r>
              <a:rPr lang="en-US" baseline="0" dirty="0" smtClean="0"/>
              <a:t> employee business expenses, and job-related travel expenses) cannot include </a:t>
            </a:r>
            <a:r>
              <a:rPr lang="en-US" baseline="0" dirty="0" err="1" smtClean="0"/>
              <a:t>misc</a:t>
            </a:r>
            <a:r>
              <a:rPr lang="en-US" baseline="0" dirty="0" smtClean="0"/>
              <a:t> deductions and less common deductions (e.g., business use of home and investment expense).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41</a:t>
            </a:fld>
            <a:endParaRPr lang="en-US"/>
          </a:p>
        </p:txBody>
      </p:sp>
    </p:spTree>
    <p:extLst>
      <p:ext uri="{BB962C8B-B14F-4D97-AF65-F5344CB8AC3E}">
        <p14:creationId xmlns:p14="http://schemas.microsoft.com/office/powerpoint/2010/main" val="10939372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42</a:t>
            </a:fld>
            <a:endParaRPr lang="en-US"/>
          </a:p>
        </p:txBody>
      </p:sp>
    </p:spTree>
    <p:extLst>
      <p:ext uri="{BB962C8B-B14F-4D97-AF65-F5344CB8AC3E}">
        <p14:creationId xmlns:p14="http://schemas.microsoft.com/office/powerpoint/2010/main" val="15713108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credit</a:t>
            </a:r>
            <a:r>
              <a:rPr lang="en-US" baseline="0" dirty="0" smtClean="0"/>
              <a:t> input screens can be preloaded by using Quick Files. They include: child care credit, education credits (Form 1098-T), residential energy credit (Form 5695), and the credit for the elderly or disabled (Schedule R). </a:t>
            </a:r>
          </a:p>
          <a:p>
            <a:r>
              <a:rPr lang="en-US" baseline="0" dirty="0" err="1" smtClean="0"/>
              <a:t>EITC</a:t>
            </a:r>
            <a:r>
              <a:rPr lang="en-US" baseline="0" dirty="0" smtClean="0"/>
              <a:t> is listed in the Quick File list but to date I have been unable to get it to work. When you get to </a:t>
            </a:r>
            <a:r>
              <a:rPr lang="en-US" baseline="0" dirty="0" err="1" smtClean="0"/>
              <a:t>EITC</a:t>
            </a:r>
            <a:r>
              <a:rPr lang="en-US" baseline="0" dirty="0" smtClean="0"/>
              <a:t> on the Quick File list you have created, the program will log you out. Issue has been sent to TaxSlayer asking them to fix the problem or remove </a:t>
            </a:r>
            <a:r>
              <a:rPr lang="en-US" baseline="0" dirty="0" err="1" smtClean="0"/>
              <a:t>EITC</a:t>
            </a:r>
            <a:r>
              <a:rPr lang="en-US" baseline="0" dirty="0" smtClean="0"/>
              <a:t> from Quick File list.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43</a:t>
            </a:fld>
            <a:endParaRPr lang="en-US"/>
          </a:p>
        </p:txBody>
      </p:sp>
    </p:spTree>
    <p:extLst>
      <p:ext uri="{BB962C8B-B14F-4D97-AF65-F5344CB8AC3E}">
        <p14:creationId xmlns:p14="http://schemas.microsoft.com/office/powerpoint/2010/main" val="3630540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44</a:t>
            </a:fld>
            <a:endParaRPr lang="en-US"/>
          </a:p>
        </p:txBody>
      </p:sp>
    </p:spTree>
    <p:extLst>
      <p:ext uri="{BB962C8B-B14F-4D97-AF65-F5344CB8AC3E}">
        <p14:creationId xmlns:p14="http://schemas.microsoft.com/office/powerpoint/2010/main" val="3397341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item on this list that is included in Quick File is First-time Homebuyer repayment.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45</a:t>
            </a:fld>
            <a:endParaRPr lang="en-US"/>
          </a:p>
        </p:txBody>
      </p:sp>
    </p:spTree>
    <p:extLst>
      <p:ext uri="{BB962C8B-B14F-4D97-AF65-F5344CB8AC3E}">
        <p14:creationId xmlns:p14="http://schemas.microsoft.com/office/powerpoint/2010/main" val="1916577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and state estimated payments can be preloaded using Quick File.</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46</a:t>
            </a:fld>
            <a:endParaRPr lang="en-US"/>
          </a:p>
        </p:txBody>
      </p:sp>
    </p:spTree>
    <p:extLst>
      <p:ext uri="{BB962C8B-B14F-4D97-AF65-F5344CB8AC3E}">
        <p14:creationId xmlns:p14="http://schemas.microsoft.com/office/powerpoint/2010/main" val="1094395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File items: IRS IP and installment agreement.  </a:t>
            </a:r>
            <a:r>
              <a:rPr lang="en-US" b="1" u="sng" dirty="0" smtClean="0"/>
              <a:t>STOP HERE  CLOSE HUDSON AND ASK FOR QUESTIONS – AFTER QUESTIONS, OPEN JAMES SCOTT.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47</a:t>
            </a:fld>
            <a:endParaRPr lang="en-US"/>
          </a:p>
        </p:txBody>
      </p:sp>
    </p:spTree>
    <p:extLst>
      <p:ext uri="{BB962C8B-B14F-4D97-AF65-F5344CB8AC3E}">
        <p14:creationId xmlns:p14="http://schemas.microsoft.com/office/powerpoint/2010/main" val="574504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48</a:t>
            </a:fld>
            <a:endParaRPr lang="en-US"/>
          </a:p>
        </p:txBody>
      </p:sp>
    </p:spTree>
    <p:extLst>
      <p:ext uri="{BB962C8B-B14F-4D97-AF65-F5344CB8AC3E}">
        <p14:creationId xmlns:p14="http://schemas.microsoft.com/office/powerpoint/2010/main" val="1013259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49</a:t>
            </a:fld>
            <a:endParaRPr lang="en-US"/>
          </a:p>
        </p:txBody>
      </p:sp>
    </p:spTree>
    <p:extLst>
      <p:ext uri="{BB962C8B-B14F-4D97-AF65-F5344CB8AC3E}">
        <p14:creationId xmlns:p14="http://schemas.microsoft.com/office/powerpoint/2010/main" val="97813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5</a:t>
            </a:fld>
            <a:endParaRPr lang="en-US"/>
          </a:p>
        </p:txBody>
      </p:sp>
    </p:spTree>
    <p:extLst>
      <p:ext uri="{BB962C8B-B14F-4D97-AF65-F5344CB8AC3E}">
        <p14:creationId xmlns:p14="http://schemas.microsoft.com/office/powerpoint/2010/main" val="349118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Currently user manual is out of date. Will be updated.</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50</a:t>
            </a:fld>
            <a:endParaRPr lang="en-US"/>
          </a:p>
        </p:txBody>
      </p:sp>
    </p:spTree>
    <p:extLst>
      <p:ext uri="{BB962C8B-B14F-4D97-AF65-F5344CB8AC3E}">
        <p14:creationId xmlns:p14="http://schemas.microsoft.com/office/powerpoint/2010/main" val="33609279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Stop at this point</a:t>
            </a:r>
            <a:r>
              <a:rPr lang="en-US" dirty="0" smtClean="0"/>
              <a:t> and demo Quick File using</a:t>
            </a:r>
            <a:r>
              <a:rPr lang="en-US" b="0" dirty="0" smtClean="0"/>
              <a:t> Felix Scott</a:t>
            </a:r>
            <a:r>
              <a:rPr lang="en-US" dirty="0" smtClean="0"/>
              <a:t> return. Add forms from W-2 to child care credit.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51</a:t>
            </a:fld>
            <a:endParaRPr lang="en-US"/>
          </a:p>
        </p:txBody>
      </p:sp>
    </p:spTree>
    <p:extLst>
      <p:ext uri="{BB962C8B-B14F-4D97-AF65-F5344CB8AC3E}">
        <p14:creationId xmlns:p14="http://schemas.microsoft.com/office/powerpoint/2010/main" val="37399773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Decided to include 1040 view screen at this point. You may want to move it to a different point in presentation. TaxSlayer added the 1040 view feature in response to requests that preparer be able to “see” the return as it was developed and to be able to go directly to the input</a:t>
            </a:r>
            <a:r>
              <a:rPr lang="en-US" b="0" baseline="0" dirty="0" smtClean="0"/>
              <a:t> screen for the line on the 1040.</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52</a:t>
            </a:fld>
            <a:endParaRPr lang="en-US"/>
          </a:p>
        </p:txBody>
      </p:sp>
    </p:spTree>
    <p:extLst>
      <p:ext uri="{BB962C8B-B14F-4D97-AF65-F5344CB8AC3E}">
        <p14:creationId xmlns:p14="http://schemas.microsoft.com/office/powerpoint/2010/main" val="1318902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Navigation Bar on 1040 view screen by reducing size of page (ie-80%)</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53</a:t>
            </a:fld>
            <a:endParaRPr lang="en-US"/>
          </a:p>
        </p:txBody>
      </p:sp>
    </p:spTree>
    <p:extLst>
      <p:ext uri="{BB962C8B-B14F-4D97-AF65-F5344CB8AC3E}">
        <p14:creationId xmlns:p14="http://schemas.microsoft.com/office/powerpoint/2010/main" val="288269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54</a:t>
            </a:fld>
            <a:endParaRPr lang="en-US"/>
          </a:p>
        </p:txBody>
      </p:sp>
    </p:spTree>
    <p:extLst>
      <p:ext uri="{BB962C8B-B14F-4D97-AF65-F5344CB8AC3E}">
        <p14:creationId xmlns:p14="http://schemas.microsoft.com/office/powerpoint/2010/main" val="3432282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55</a:t>
            </a:fld>
            <a:endParaRPr lang="en-US"/>
          </a:p>
        </p:txBody>
      </p:sp>
    </p:spTree>
    <p:extLst>
      <p:ext uri="{BB962C8B-B14F-4D97-AF65-F5344CB8AC3E}">
        <p14:creationId xmlns:p14="http://schemas.microsoft.com/office/powerpoint/2010/main" val="9357284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you</a:t>
            </a:r>
            <a:r>
              <a:rPr lang="en-US" b="0" baseline="0" dirty="0" smtClean="0"/>
              <a:t> select “summary view” you would land at the calculation summary page where you can drill down to detailed amounts by selecting “show details”.</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56</a:t>
            </a:fld>
            <a:endParaRPr lang="en-US"/>
          </a:p>
        </p:txBody>
      </p:sp>
    </p:spTree>
    <p:extLst>
      <p:ext uri="{BB962C8B-B14F-4D97-AF65-F5344CB8AC3E}">
        <p14:creationId xmlns:p14="http://schemas.microsoft.com/office/powerpoint/2010/main" val="4195205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Detailed view of income summary</a:t>
            </a:r>
            <a:endParaRPr lang="en-US" b="0" dirty="0"/>
          </a:p>
        </p:txBody>
      </p:sp>
      <p:sp>
        <p:nvSpPr>
          <p:cNvPr id="4" name="Slide Number Placeholder 3"/>
          <p:cNvSpPr>
            <a:spLocks noGrp="1"/>
          </p:cNvSpPr>
          <p:nvPr>
            <p:ph type="sldNum" sz="quarter" idx="10"/>
          </p:nvPr>
        </p:nvSpPr>
        <p:spPr/>
        <p:txBody>
          <a:bodyPr/>
          <a:lstStyle/>
          <a:p>
            <a:fld id="{FC0953BC-0ED5-47C5-B206-C937B95E1799}" type="slidenum">
              <a:rPr lang="en-US" smtClean="0"/>
              <a:t>57</a:t>
            </a:fld>
            <a:endParaRPr lang="en-US"/>
          </a:p>
        </p:txBody>
      </p:sp>
    </p:spTree>
    <p:extLst>
      <p:ext uri="{BB962C8B-B14F-4D97-AF65-F5344CB8AC3E}">
        <p14:creationId xmlns:p14="http://schemas.microsoft.com/office/powerpoint/2010/main" val="37364950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added notes you will get a warning here. Does not prevent you from filing return.  </a:t>
            </a:r>
            <a:r>
              <a:rPr lang="en-US" b="1" dirty="0" smtClean="0"/>
              <a:t>ASK FOR QUESTIONS AND THEN  STAY WITH SCOTT</a:t>
            </a:r>
            <a:r>
              <a:rPr lang="en-US" b="1" baseline="0" dirty="0" smtClean="0"/>
              <a:t> TO DEMO E-FILE PART OF RETURN</a:t>
            </a:r>
            <a:endParaRPr lang="en-US" b="1" dirty="0"/>
          </a:p>
        </p:txBody>
      </p:sp>
      <p:sp>
        <p:nvSpPr>
          <p:cNvPr id="4" name="Slide Number Placeholder 3"/>
          <p:cNvSpPr>
            <a:spLocks noGrp="1"/>
          </p:cNvSpPr>
          <p:nvPr>
            <p:ph type="sldNum" sz="quarter" idx="10"/>
          </p:nvPr>
        </p:nvSpPr>
        <p:spPr/>
        <p:txBody>
          <a:bodyPr/>
          <a:lstStyle/>
          <a:p>
            <a:fld id="{FC0953BC-0ED5-47C5-B206-C937B95E1799}" type="slidenum">
              <a:rPr lang="en-US" smtClean="0"/>
              <a:t>58</a:t>
            </a:fld>
            <a:endParaRPr lang="en-US"/>
          </a:p>
        </p:txBody>
      </p:sp>
    </p:spTree>
    <p:extLst>
      <p:ext uri="{BB962C8B-B14F-4D97-AF65-F5344CB8AC3E}">
        <p14:creationId xmlns:p14="http://schemas.microsoft.com/office/powerpoint/2010/main" val="4813882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defaults to direct deposit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59</a:t>
            </a:fld>
            <a:endParaRPr lang="en-US"/>
          </a:p>
        </p:txBody>
      </p:sp>
    </p:spTree>
    <p:extLst>
      <p:ext uri="{BB962C8B-B14F-4D97-AF65-F5344CB8AC3E}">
        <p14:creationId xmlns:p14="http://schemas.microsoft.com/office/powerpoint/2010/main" val="193346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a:t>
            </a:fld>
            <a:endParaRPr lang="en-US"/>
          </a:p>
        </p:txBody>
      </p:sp>
    </p:spTree>
    <p:extLst>
      <p:ext uri="{BB962C8B-B14F-4D97-AF65-F5344CB8AC3E}">
        <p14:creationId xmlns:p14="http://schemas.microsoft.com/office/powerpoint/2010/main" val="1440570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choices</a:t>
            </a:r>
            <a:r>
              <a:rPr lang="en-US" baseline="0" dirty="0" smtClean="0"/>
              <a:t> for federal return type when return includes a refund: electronic mailed (no </a:t>
            </a:r>
            <a:r>
              <a:rPr lang="en-US" baseline="0" dirty="0" err="1" smtClean="0"/>
              <a:t>dd</a:t>
            </a:r>
            <a:r>
              <a:rPr lang="en-US" baseline="0" dirty="0" smtClean="0"/>
              <a:t>), direct deposit, paper return/</a:t>
            </a:r>
            <a:r>
              <a:rPr lang="en-US" baseline="0" dirty="0" err="1" smtClean="0"/>
              <a:t>dd</a:t>
            </a:r>
            <a:r>
              <a:rPr lang="en-US" baseline="0" dirty="0" smtClean="0"/>
              <a:t> and paper return no direct deposit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60</a:t>
            </a:fld>
            <a:endParaRPr lang="en-US"/>
          </a:p>
        </p:txBody>
      </p:sp>
    </p:spTree>
    <p:extLst>
      <p:ext uri="{BB962C8B-B14F-4D97-AF65-F5344CB8AC3E}">
        <p14:creationId xmlns:p14="http://schemas.microsoft.com/office/powerpoint/2010/main" val="251480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Balance Due Four Choices: Mail Payment – Electronic File, Direct Debit – Electronic Filed, Paper Return – Direct Debit, Paper Return – Mail Payment.</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61</a:t>
            </a:fld>
            <a:endParaRPr lang="en-US"/>
          </a:p>
        </p:txBody>
      </p:sp>
    </p:spTree>
    <p:extLst>
      <p:ext uri="{BB962C8B-B14F-4D97-AF65-F5344CB8AC3E}">
        <p14:creationId xmlns:p14="http://schemas.microsoft.com/office/powerpoint/2010/main" val="21684897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a:t>
            </a:r>
            <a:r>
              <a:rPr lang="en-US" baseline="0" dirty="0" smtClean="0"/>
              <a:t> creates both taxpayer’s PIN and </a:t>
            </a:r>
            <a:r>
              <a:rPr lang="en-US" baseline="0" dirty="0" err="1" smtClean="0"/>
              <a:t>ERO</a:t>
            </a:r>
            <a:r>
              <a:rPr lang="en-US" baseline="0" dirty="0" smtClean="0"/>
              <a:t> PIN.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62</a:t>
            </a:fld>
            <a:endParaRPr lang="en-US"/>
          </a:p>
        </p:txBody>
      </p:sp>
    </p:spTree>
    <p:extLst>
      <p:ext uri="{BB962C8B-B14F-4D97-AF65-F5344CB8AC3E}">
        <p14:creationId xmlns:p14="http://schemas.microsoft.com/office/powerpoint/2010/main" val="730184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63</a:t>
            </a:fld>
            <a:endParaRPr lang="en-US"/>
          </a:p>
        </p:txBody>
      </p:sp>
    </p:spTree>
    <p:extLst>
      <p:ext uri="{BB962C8B-B14F-4D97-AF65-F5344CB8AC3E}">
        <p14:creationId xmlns:p14="http://schemas.microsoft.com/office/powerpoint/2010/main" val="17635672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production bank name will be included on screen but will not be</a:t>
            </a:r>
            <a:r>
              <a:rPr lang="en-US" baseline="0" dirty="0" smtClean="0"/>
              <a:t> a required entry as it is now. </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64</a:t>
            </a:fld>
            <a:endParaRPr lang="en-US"/>
          </a:p>
        </p:txBody>
      </p:sp>
    </p:spTree>
    <p:extLst>
      <p:ext uri="{BB962C8B-B14F-4D97-AF65-F5344CB8AC3E}">
        <p14:creationId xmlns:p14="http://schemas.microsoft.com/office/powerpoint/2010/main" val="7582502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65</a:t>
            </a:fld>
            <a:endParaRPr lang="en-US"/>
          </a:p>
        </p:txBody>
      </p:sp>
    </p:spTree>
    <p:extLst>
      <p:ext uri="{BB962C8B-B14F-4D97-AF65-F5344CB8AC3E}">
        <p14:creationId xmlns:p14="http://schemas.microsoft.com/office/powerpoint/2010/main" val="4046107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LC makes questions required cannot e-file</a:t>
            </a:r>
            <a:r>
              <a:rPr lang="en-US" baseline="0" dirty="0" smtClean="0"/>
              <a:t> return unless questions are answered.</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66</a:t>
            </a:fld>
            <a:endParaRPr lang="en-US"/>
          </a:p>
        </p:txBody>
      </p:sp>
    </p:spTree>
    <p:extLst>
      <p:ext uri="{BB962C8B-B14F-4D97-AF65-F5344CB8AC3E}">
        <p14:creationId xmlns:p14="http://schemas.microsoft.com/office/powerpoint/2010/main" val="36513369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67</a:t>
            </a:fld>
            <a:endParaRPr lang="en-US"/>
          </a:p>
        </p:txBody>
      </p:sp>
    </p:spTree>
    <p:extLst>
      <p:ext uri="{BB962C8B-B14F-4D97-AF65-F5344CB8AC3E}">
        <p14:creationId xmlns:p14="http://schemas.microsoft.com/office/powerpoint/2010/main" val="9650771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0953BC-0ED5-47C5-B206-C937B95E1799}" type="slidenum">
              <a:rPr lang="en-US" smtClean="0"/>
              <a:t>68</a:t>
            </a:fld>
            <a:endParaRPr lang="en-US"/>
          </a:p>
        </p:txBody>
      </p:sp>
    </p:spTree>
    <p:extLst>
      <p:ext uri="{BB962C8B-B14F-4D97-AF65-F5344CB8AC3E}">
        <p14:creationId xmlns:p14="http://schemas.microsoft.com/office/powerpoint/2010/main" val="10724829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will take you to Welcome to Practice Lab screen. Will not take you</a:t>
            </a:r>
            <a:r>
              <a:rPr lang="en-US" baseline="0" dirty="0" smtClean="0"/>
              <a:t> completely out of return.</a:t>
            </a:r>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69</a:t>
            </a:fld>
            <a:endParaRPr lang="en-US"/>
          </a:p>
        </p:txBody>
      </p:sp>
    </p:spTree>
    <p:extLst>
      <p:ext uri="{BB962C8B-B14F-4D97-AF65-F5344CB8AC3E}">
        <p14:creationId xmlns:p14="http://schemas.microsoft.com/office/powerpoint/2010/main" val="20817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E-mail Address</a:t>
            </a:r>
            <a:r>
              <a:rPr lang="en-US" dirty="0" smtClean="0"/>
              <a:t>: Practice</a:t>
            </a:r>
            <a:r>
              <a:rPr lang="en-US" baseline="0" dirty="0" smtClean="0"/>
              <a:t> Lab displays a warning if you have previously used an email address in the Practice Lab system.</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baseline="0" dirty="0" smtClean="0"/>
              <a:t>User Name</a:t>
            </a:r>
            <a:r>
              <a:rPr lang="en-US" baseline="0" dirty="0" smtClean="0"/>
              <a:t>: Use either Train or Practice in the user name. All user names in TaxSlayer Pro Online must be unique in all online platforms so </a:t>
            </a:r>
            <a:r>
              <a:rPr lang="en-US" dirty="0" smtClean="0"/>
              <a:t>User Name for Practice Lab cannot be used for Production</a:t>
            </a:r>
            <a:r>
              <a:rPr lang="en-US" baseline="0" dirty="0" smtClean="0"/>
              <a:t>. Practice Lab displays a warning if the user name has been created by another volunteer.</a:t>
            </a:r>
          </a:p>
          <a:p>
            <a:r>
              <a:rPr lang="en-US" b="1" baseline="0" dirty="0" smtClean="0"/>
              <a:t>Password:</a:t>
            </a:r>
            <a:r>
              <a:rPr lang="en-US" baseline="0" dirty="0" smtClean="0"/>
              <a:t> Must be alphanumeric containing at least 6 characters. Is case-sensitive.</a:t>
            </a:r>
          </a:p>
          <a:p>
            <a:r>
              <a:rPr lang="en-US" b="1" baseline="0" dirty="0" smtClean="0"/>
              <a:t>Program Type</a:t>
            </a:r>
            <a:r>
              <a:rPr lang="en-US" baseline="0" dirty="0" smtClean="0"/>
              <a:t>: Select AARP Tax-Aide from the drop-down list.</a:t>
            </a:r>
          </a:p>
          <a:p>
            <a:r>
              <a:rPr lang="en-US" b="1" baseline="0" dirty="0" smtClean="0"/>
              <a:t>Site Identification Number (</a:t>
            </a:r>
            <a:r>
              <a:rPr lang="en-US" b="1" baseline="0" dirty="0" err="1" smtClean="0"/>
              <a:t>SIDN</a:t>
            </a:r>
            <a:r>
              <a:rPr lang="en-US" b="1" baseline="0" dirty="0" smtClean="0"/>
              <a:t>): </a:t>
            </a:r>
            <a:r>
              <a:rPr lang="en-US" baseline="0" dirty="0" smtClean="0"/>
              <a:t>Type in SIDN if you know it – not required</a:t>
            </a:r>
          </a:p>
          <a:p>
            <a:r>
              <a:rPr lang="en-US" b="1" baseline="0" dirty="0" smtClean="0"/>
              <a:t>Security Question</a:t>
            </a:r>
            <a:r>
              <a:rPr lang="en-US" baseline="0" dirty="0" smtClean="0"/>
              <a:t>: Select a security question n from the list.</a:t>
            </a:r>
          </a:p>
          <a:p>
            <a:r>
              <a:rPr lang="en-US" b="1" baseline="0" dirty="0" smtClean="0"/>
              <a:t>Security Answer</a:t>
            </a:r>
            <a:r>
              <a:rPr lang="en-US" baseline="0" dirty="0" smtClean="0"/>
              <a:t>: Type the answer to your security question.</a:t>
            </a:r>
          </a:p>
          <a:p>
            <a:r>
              <a:rPr lang="en-US" baseline="0" dirty="0" smtClean="0"/>
              <a:t>Click Create Account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C0953BC-0ED5-47C5-B206-C937B95E1799}" type="slidenum">
              <a:rPr lang="en-US" smtClean="0"/>
              <a:t>7</a:t>
            </a:fld>
            <a:endParaRPr lang="en-US"/>
          </a:p>
        </p:txBody>
      </p:sp>
    </p:spTree>
    <p:extLst>
      <p:ext uri="{BB962C8B-B14F-4D97-AF65-F5344CB8AC3E}">
        <p14:creationId xmlns:p14="http://schemas.microsoft.com/office/powerpoint/2010/main" val="2624125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DE1C13C8-B0F4-499C-8809-32689D769D4B}" type="slidenum">
              <a:rPr lang="en-US" altLang="en-US"/>
              <a:pPr/>
              <a:t>70</a:t>
            </a:fld>
            <a:endParaRPr lang="en-US" altLang="en-US"/>
          </a:p>
        </p:txBody>
      </p:sp>
    </p:spTree>
    <p:extLst>
      <p:ext uri="{BB962C8B-B14F-4D97-AF65-F5344CB8AC3E}">
        <p14:creationId xmlns:p14="http://schemas.microsoft.com/office/powerpoint/2010/main" val="2746270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t>Refer to using</a:t>
            </a:r>
            <a:r>
              <a:rPr lang="en-US" b="0" u="sng" baseline="0" dirty="0" smtClean="0"/>
              <a:t> the Practice Lab manual available on OSHC (Tax Training then TaxSlayer then select Practice Lab Intro &amp; using the Practice Lab)</a:t>
            </a:r>
          </a:p>
          <a:p>
            <a:r>
              <a:rPr lang="en-US" b="1" u="sng" baseline="0" dirty="0" smtClean="0"/>
              <a:t>Next:</a:t>
            </a:r>
            <a:r>
              <a:rPr lang="en-US" b="0" u="sng" baseline="0" dirty="0" smtClean="0"/>
              <a:t> how to set up a number of users for classes and labs. </a:t>
            </a:r>
            <a:endParaRPr lang="en-US" b="0" u="sng" dirty="0"/>
          </a:p>
        </p:txBody>
      </p:sp>
      <p:sp>
        <p:nvSpPr>
          <p:cNvPr id="4" name="Slide Number Placeholder 3"/>
          <p:cNvSpPr>
            <a:spLocks noGrp="1"/>
          </p:cNvSpPr>
          <p:nvPr>
            <p:ph type="sldNum" sz="quarter" idx="10"/>
          </p:nvPr>
        </p:nvSpPr>
        <p:spPr/>
        <p:txBody>
          <a:bodyPr/>
          <a:lstStyle/>
          <a:p>
            <a:fld id="{FC0953BC-0ED5-47C5-B206-C937B95E1799}" type="slidenum">
              <a:rPr lang="en-US" smtClean="0"/>
              <a:t>8</a:t>
            </a:fld>
            <a:endParaRPr lang="en-US"/>
          </a:p>
        </p:txBody>
      </p:sp>
    </p:spTree>
    <p:extLst>
      <p:ext uri="{BB962C8B-B14F-4D97-AF65-F5344CB8AC3E}">
        <p14:creationId xmlns:p14="http://schemas.microsoft.com/office/powerpoint/2010/main" val="22186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Assumes that students have not previously created an account in Practice Lab</a:t>
            </a:r>
            <a:endParaRPr lang="en-US" b="0" u="none" dirty="0"/>
          </a:p>
        </p:txBody>
      </p:sp>
      <p:sp>
        <p:nvSpPr>
          <p:cNvPr id="4" name="Slide Number Placeholder 3"/>
          <p:cNvSpPr>
            <a:spLocks noGrp="1"/>
          </p:cNvSpPr>
          <p:nvPr>
            <p:ph type="sldNum" sz="quarter" idx="10"/>
          </p:nvPr>
        </p:nvSpPr>
        <p:spPr/>
        <p:txBody>
          <a:bodyPr/>
          <a:lstStyle/>
          <a:p>
            <a:fld id="{FC0953BC-0ED5-47C5-B206-C937B95E1799}" type="slidenum">
              <a:rPr lang="en-US" smtClean="0"/>
              <a:t>9</a:t>
            </a:fld>
            <a:endParaRPr lang="en-US"/>
          </a:p>
        </p:txBody>
      </p:sp>
    </p:spTree>
    <p:extLst>
      <p:ext uri="{BB962C8B-B14F-4D97-AF65-F5344CB8AC3E}">
        <p14:creationId xmlns:p14="http://schemas.microsoft.com/office/powerpoint/2010/main" val="49389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6720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90600" y="1122363"/>
            <a:ext cx="7162800" cy="2387600"/>
          </a:xfrm>
        </p:spPr>
        <p:txBody>
          <a:bodyPr anchor="ctr" anchorCtr="0"/>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90600" y="3810000"/>
            <a:ext cx="7162800" cy="1447800"/>
          </a:xfrm>
        </p:spPr>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6444" y="5958117"/>
            <a:ext cx="4612756" cy="408829"/>
          </a:xfrm>
          <a:prstGeom prst="rect">
            <a:avLst/>
          </a:prstGeom>
        </p:spPr>
      </p:pic>
    </p:spTree>
    <p:extLst>
      <p:ext uri="{BB962C8B-B14F-4D97-AF65-F5344CB8AC3E}">
        <p14:creationId xmlns:p14="http://schemas.microsoft.com/office/powerpoint/2010/main" val="776979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mn-lt"/>
              </a:defRPr>
            </a:lvl1pPr>
          </a:lstStyle>
          <a:p>
            <a:r>
              <a:rPr lang="en-US" dirty="0" smtClean="0"/>
              <a:t>Click to edit Master title style</a:t>
            </a:r>
            <a:endParaRPr lang="en-US" dirty="0"/>
          </a:p>
        </p:txBody>
      </p:sp>
      <p:sp>
        <p:nvSpPr>
          <p:cNvPr id="9" name="Footer Placeholder 8"/>
          <p:cNvSpPr>
            <a:spLocks noGrp="1"/>
          </p:cNvSpPr>
          <p:nvPr>
            <p:ph type="ftr" sz="quarter" idx="10"/>
          </p:nvPr>
        </p:nvSpPr>
        <p:spPr/>
        <p:txBody>
          <a:bodyPr/>
          <a:lstStyle>
            <a:lvl1pPr>
              <a:defRPr>
                <a:latin typeface="+mn-lt"/>
              </a:defRPr>
            </a:lvl1pPr>
          </a:lstStyle>
          <a:p>
            <a:r>
              <a:rPr lang="en-US" dirty="0" smtClean="0"/>
              <a:t>NTTC - Dallas 2016</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fld id="{904548E9-6249-43D8-B9E7-ADE044522384}" type="slidenum">
              <a:rPr lang="en-US" smtClean="0"/>
              <a:t>‹#›</a:t>
            </a:fld>
            <a:endParaRPr lang="en-US"/>
          </a:p>
        </p:txBody>
      </p:sp>
      <p:sp>
        <p:nvSpPr>
          <p:cNvPr id="4" name="Content Placeholder 3"/>
          <p:cNvSpPr>
            <a:spLocks noGrp="1"/>
          </p:cNvSpPr>
          <p:nvPr>
            <p:ph sz="quarter" idx="12"/>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159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6484"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800600" y="2133600"/>
            <a:ext cx="3657600" cy="3869634"/>
          </a:xfrm>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9"/>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Footer Placeholder 10"/>
          <p:cNvSpPr>
            <a:spLocks noGrp="1"/>
          </p:cNvSpPr>
          <p:nvPr>
            <p:ph type="ftr" sz="quarter" idx="10"/>
          </p:nvPr>
        </p:nvSpPr>
        <p:spPr/>
        <p:txBody>
          <a:bodyPr/>
          <a:lstStyle>
            <a:lvl1pPr>
              <a:defRPr/>
            </a:lvl1pPr>
          </a:lstStyle>
          <a:p>
            <a:r>
              <a:rPr lang="en-US" dirty="0" smtClean="0"/>
              <a:t>NTTC - Dallas 2016</a:t>
            </a:r>
            <a:endParaRPr lang="en-US" dirty="0"/>
          </a:p>
        </p:txBody>
      </p:sp>
      <p:sp>
        <p:nvSpPr>
          <p:cNvPr id="12" name="Slide Number Placeholder 11"/>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872483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2579"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982579" y="2971799"/>
            <a:ext cx="3657600" cy="3007581"/>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800600" y="2147888"/>
            <a:ext cx="3657600" cy="82391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971800"/>
            <a:ext cx="3657600" cy="3007580"/>
          </a:xfrm>
        </p:spPr>
        <p:txBody>
          <a:bodyPr>
            <a:normAutofit/>
          </a:bodyPr>
          <a:lstStyle>
            <a:lvl1pPr>
              <a:defRPr sz="3200"/>
            </a:lvl1pPr>
            <a:lvl2pPr>
              <a:defRPr sz="2800"/>
            </a:lvl2pPr>
            <a:lvl3pPr>
              <a:defRPr sz="2400"/>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Footer Placeholder 9"/>
          <p:cNvSpPr>
            <a:spLocks noGrp="1"/>
          </p:cNvSpPr>
          <p:nvPr>
            <p:ph type="ftr" sz="quarter" idx="10"/>
          </p:nvPr>
        </p:nvSpPr>
        <p:spPr/>
        <p:txBody>
          <a:bodyPr/>
          <a:lstStyle>
            <a:lvl1pPr>
              <a:defRPr/>
            </a:lvl1pPr>
          </a:lstStyle>
          <a:p>
            <a:r>
              <a:rPr lang="en-US" dirty="0" smtClean="0"/>
              <a:t>NTTC - Dallas 2016</a:t>
            </a:r>
            <a:endParaRPr lang="en-US" dirty="0"/>
          </a:p>
        </p:txBody>
      </p:sp>
      <p:sp>
        <p:nvSpPr>
          <p:cNvPr id="11" name="Slide Number Placeholder 10"/>
          <p:cNvSpPr>
            <a:spLocks noGrp="1"/>
          </p:cNvSpPr>
          <p:nvPr>
            <p:ph type="sldNum" sz="quarter" idx="11"/>
          </p:nvPr>
        </p:nvSpPr>
        <p:spPr/>
        <p:txBody>
          <a:bodyPr/>
          <a:lstStyle/>
          <a:p>
            <a:fld id="{904548E9-6249-43D8-B9E7-ADE044522384}" type="slidenum">
              <a:rPr lang="en-US" smtClean="0"/>
              <a:t>‹#›</a:t>
            </a:fld>
            <a:endParaRPr lang="en-US"/>
          </a:p>
        </p:txBody>
      </p:sp>
      <p:sp>
        <p:nvSpPr>
          <p:cNvPr id="12" name="Title 1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89792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Over Tex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dirty="0" smtClean="0"/>
              <a:t>NTTC - Dallas 2016</a:t>
            </a:r>
            <a:endParaRPr lang="en-US" dirty="0"/>
          </a:p>
        </p:txBody>
      </p:sp>
      <p:sp>
        <p:nvSpPr>
          <p:cNvPr id="10" name="Slide Number Placeholder 9"/>
          <p:cNvSpPr>
            <a:spLocks noGrp="1"/>
          </p:cNvSpPr>
          <p:nvPr>
            <p:ph type="sldNum" sz="quarter" idx="11"/>
          </p:nvPr>
        </p:nvSpPr>
        <p:spPr/>
        <p:txBody>
          <a:bodyPr/>
          <a:lstStyle/>
          <a:p>
            <a:fld id="{904548E9-6249-43D8-B9E7-ADE044522384}" type="slidenum">
              <a:rPr lang="en-US" smtClean="0"/>
              <a:t>‹#›</a:t>
            </a:fld>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3"/>
          </p:nvPr>
        </p:nvSpPr>
        <p:spPr>
          <a:xfrm>
            <a:off x="954505" y="4114800"/>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
        <p:nvSpPr>
          <p:cNvPr id="4" name="Picture Placeholder 3"/>
          <p:cNvSpPr>
            <a:spLocks noGrp="1"/>
          </p:cNvSpPr>
          <p:nvPr>
            <p:ph type="pic" sz="quarter" idx="15"/>
          </p:nvPr>
        </p:nvSpPr>
        <p:spPr>
          <a:xfrm>
            <a:off x="954505" y="2141538"/>
            <a:ext cx="7543800" cy="1879600"/>
          </a:xfrm>
        </p:spPr>
        <p:txBody>
          <a:bodyPr/>
          <a:lstStyle>
            <a:lvl1pPr marL="0" indent="0">
              <a:buNone/>
              <a:defRPr/>
            </a:lvl1pPr>
          </a:lstStyle>
          <a:p>
            <a:r>
              <a:rPr lang="en-US" dirty="0" smtClean="0"/>
              <a:t>Click icon to add picture</a:t>
            </a:r>
            <a:endParaRPr lang="en-US" dirty="0"/>
          </a:p>
        </p:txBody>
      </p:sp>
    </p:spTree>
    <p:extLst>
      <p:ext uri="{BB962C8B-B14F-4D97-AF65-F5344CB8AC3E}">
        <p14:creationId xmlns:p14="http://schemas.microsoft.com/office/powerpoint/2010/main" val="358327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ver Objec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vl1pPr>
          </a:lstStyle>
          <a:p>
            <a:r>
              <a:rPr lang="en-US" dirty="0" smtClean="0"/>
              <a:t>NTTC - Dallas 2016</a:t>
            </a:r>
            <a:endParaRPr lang="en-US" dirty="0"/>
          </a:p>
        </p:txBody>
      </p:sp>
      <p:sp>
        <p:nvSpPr>
          <p:cNvPr id="10" name="Slide Number Placeholder 9"/>
          <p:cNvSpPr>
            <a:spLocks noGrp="1"/>
          </p:cNvSpPr>
          <p:nvPr>
            <p:ph type="sldNum" sz="quarter" idx="11"/>
          </p:nvPr>
        </p:nvSpPr>
        <p:spPr/>
        <p:txBody>
          <a:bodyPr/>
          <a:lstStyle/>
          <a:p>
            <a:fld id="{904548E9-6249-43D8-B9E7-ADE044522384}" type="slidenum">
              <a:rPr lang="en-US" smtClean="0"/>
              <a:t>‹#›</a:t>
            </a:fld>
            <a:endParaRPr lang="en-US"/>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11" name="Picture Placeholder 3"/>
          <p:cNvSpPr>
            <a:spLocks noGrp="1"/>
          </p:cNvSpPr>
          <p:nvPr>
            <p:ph type="pic" sz="quarter" idx="15"/>
          </p:nvPr>
        </p:nvSpPr>
        <p:spPr>
          <a:xfrm>
            <a:off x="950495" y="4124158"/>
            <a:ext cx="7543800" cy="1879600"/>
          </a:xfrm>
        </p:spPr>
        <p:txBody>
          <a:bodyPr/>
          <a:lstStyle>
            <a:lvl1pPr marL="0" indent="0">
              <a:buNone/>
              <a:defRPr/>
            </a:lvl1pPr>
          </a:lstStyle>
          <a:p>
            <a:r>
              <a:rPr lang="en-US" dirty="0" smtClean="0"/>
              <a:t>Click icon to add picture</a:t>
            </a:r>
            <a:endParaRPr lang="en-US" dirty="0"/>
          </a:p>
        </p:txBody>
      </p:sp>
      <p:sp>
        <p:nvSpPr>
          <p:cNvPr id="14" name="Text Placeholder 5"/>
          <p:cNvSpPr>
            <a:spLocks noGrp="1"/>
          </p:cNvSpPr>
          <p:nvPr>
            <p:ph type="body" sz="quarter" idx="16"/>
          </p:nvPr>
        </p:nvSpPr>
        <p:spPr>
          <a:xfrm>
            <a:off x="950495" y="2141661"/>
            <a:ext cx="7543800" cy="1879353"/>
          </a:xfrm>
        </p:spPr>
        <p:txBody>
          <a:bodyPr/>
          <a:lstStyle>
            <a:lvl1pPr>
              <a:defRPr/>
            </a:lvl1pPr>
            <a:lvl2pPr>
              <a:defRPr/>
            </a:lvl2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221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948448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a:t>
            </a:fld>
            <a:endParaRPr lang="en-US"/>
          </a:p>
        </p:txBody>
      </p:sp>
    </p:spTree>
    <p:extLst>
      <p:ext uri="{BB962C8B-B14F-4D97-AF65-F5344CB8AC3E}">
        <p14:creationId xmlns:p14="http://schemas.microsoft.com/office/powerpoint/2010/main" val="145787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a:solidFill>
            <a:srgbClr val="67202F"/>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54504" y="2133600"/>
            <a:ext cx="75438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6"/>
          <p:cNvSpPr>
            <a:spLocks noGrp="1"/>
          </p:cNvSpPr>
          <p:nvPr>
            <p:ph type="ftr" sz="quarter" idx="3"/>
          </p:nvPr>
        </p:nvSpPr>
        <p:spPr>
          <a:xfrm>
            <a:off x="1494351" y="6213227"/>
            <a:ext cx="3451360" cy="365125"/>
          </a:xfrm>
          <a:prstGeom prst="rect">
            <a:avLst/>
          </a:prstGeom>
        </p:spPr>
        <p:txBody>
          <a:bodyPr vert="horz" lIns="91440" tIns="45720" rIns="91440" bIns="45720" rtlCol="0" anchor="ctr"/>
          <a:lstStyle>
            <a:lvl1pPr algn="l">
              <a:defRPr sz="1200">
                <a:solidFill>
                  <a:schemeClr val="tx1">
                    <a:tint val="75000"/>
                  </a:schemeClr>
                </a:solidFill>
                <a:latin typeface="+mn-lt"/>
                <a:ea typeface="Verdana" panose="020B0604030504040204" pitchFamily="34" charset="0"/>
                <a:cs typeface="Verdana" panose="020B0604030504040204" pitchFamily="34" charset="0"/>
              </a:defRPr>
            </a:lvl1pPr>
          </a:lstStyle>
          <a:p>
            <a:r>
              <a:rPr lang="en-US" dirty="0" smtClean="0"/>
              <a:t>NTTC - Dallas 2016</a:t>
            </a:r>
            <a:endParaRPr lang="en-US" dirty="0"/>
          </a:p>
        </p:txBody>
      </p:sp>
      <p:sp>
        <p:nvSpPr>
          <p:cNvPr id="10" name="Slide Number Placeholder 9"/>
          <p:cNvSpPr>
            <a:spLocks noGrp="1"/>
          </p:cNvSpPr>
          <p:nvPr>
            <p:ph type="sldNum" sz="quarter" idx="4"/>
          </p:nvPr>
        </p:nvSpPr>
        <p:spPr>
          <a:xfrm>
            <a:off x="628650" y="6213227"/>
            <a:ext cx="635607"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904548E9-6249-43D8-B9E7-ADE044522384}" type="slidenum">
              <a:rPr lang="en-US" smtClean="0"/>
              <a:t>‹#›</a:t>
            </a:fld>
            <a:endParaRPr lang="en-US"/>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82915" y="6274283"/>
            <a:ext cx="2732435" cy="243012"/>
          </a:xfrm>
          <a:prstGeom prst="rect">
            <a:avLst/>
          </a:prstGeom>
        </p:spPr>
      </p:pic>
    </p:spTree>
    <p:extLst>
      <p:ext uri="{BB962C8B-B14F-4D97-AF65-F5344CB8AC3E}">
        <p14:creationId xmlns:p14="http://schemas.microsoft.com/office/powerpoint/2010/main" val="39619876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hdr="0" dt="0"/>
  <p:txStyles>
    <p:titleStyle>
      <a:lvl1pPr marL="55563" indent="0" algn="l" defTabSz="914400" rtl="0" eaLnBrk="1" latinLnBrk="0" hangingPunct="1">
        <a:lnSpc>
          <a:spcPct val="90000"/>
        </a:lnSpc>
        <a:spcBef>
          <a:spcPct val="0"/>
        </a:spcBef>
        <a:buNone/>
        <a:defRPr sz="4800" b="1" kern="1200">
          <a:solidFill>
            <a:schemeClr val="bg1"/>
          </a:solidFill>
          <a:latin typeface="+mn-lt"/>
          <a:ea typeface="Verdana" panose="020B0604030504040204" pitchFamily="34" charset="0"/>
          <a:cs typeface="Verdana" panose="020B0604030504040204" pitchFamily="34" charset="0"/>
        </a:defRPr>
      </a:lvl1pPr>
    </p:titleStyle>
    <p:bodyStyle>
      <a:lvl1pPr marL="344488" indent="-344488" algn="l" defTabSz="914400" rtl="0" eaLnBrk="1" latinLnBrk="0" hangingPunct="1">
        <a:lnSpc>
          <a:spcPct val="100000"/>
        </a:lnSpc>
        <a:spcBef>
          <a:spcPts val="1000"/>
        </a:spcBef>
        <a:buClr>
          <a:srgbClr val="67202F"/>
        </a:buClr>
        <a:buSzPct val="90000"/>
        <a:buFont typeface="Calibri" panose="020F0502020204030204" pitchFamily="34" charset="0"/>
        <a:buChar char="●"/>
        <a:defRPr sz="40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1pPr>
      <a:lvl2pPr marL="858838" indent="-288925" algn="l" defTabSz="914400" rtl="0" eaLnBrk="1" latinLnBrk="0" hangingPunct="1">
        <a:lnSpc>
          <a:spcPct val="100000"/>
        </a:lnSpc>
        <a:spcBef>
          <a:spcPts val="500"/>
        </a:spcBef>
        <a:buClr>
          <a:schemeClr val="accent6">
            <a:lumMod val="50000"/>
          </a:schemeClr>
        </a:buClr>
        <a:buFont typeface="Calibri" panose="020F0502020204030204" pitchFamily="34" charset="0"/>
        <a:buChar char="−"/>
        <a:defRPr sz="36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2pPr>
      <a:lvl3pPr marL="1316038" indent="-228600" algn="l" defTabSz="914400" rtl="0" eaLnBrk="1" latinLnBrk="0" hangingPunct="1">
        <a:lnSpc>
          <a:spcPct val="100000"/>
        </a:lnSpc>
        <a:spcBef>
          <a:spcPts val="500"/>
        </a:spcBef>
        <a:buClr>
          <a:schemeClr val="accent5">
            <a:lumMod val="50000"/>
          </a:schemeClr>
        </a:buClr>
        <a:buSzPct val="120000"/>
        <a:buFont typeface="Calibri" panose="020F0502020204030204" pitchFamily="34" charset="0"/>
        <a:buChar char="▪"/>
        <a:defRPr sz="32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800" b="1" kern="1200">
          <a:solidFill>
            <a:schemeClr val="tx1"/>
          </a:solidFill>
          <a:latin typeface="Calibri" panose="020F050202020403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344" userDrawn="1">
          <p15:clr>
            <a:srgbClr val="F26B43"/>
          </p15:clr>
        </p15:guide>
        <p15:guide id="1" pos="384" userDrawn="1">
          <p15:clr>
            <a:srgbClr val="F26B43"/>
          </p15:clr>
        </p15:guide>
        <p15:guide id="2"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vita.taxslayerpro.com/IRSTrain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65.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TaxSlayer</a:t>
            </a:r>
            <a:r>
              <a:rPr lang="en-US" altLang="en-US" dirty="0" smtClean="0"/>
              <a:t>®</a:t>
            </a:r>
            <a:r>
              <a:rPr lang="en-US" dirty="0" smtClean="0"/>
              <a:t> Pro Online Practice Lab</a:t>
            </a:r>
            <a:endParaRPr lang="en-US" dirty="0"/>
          </a:p>
        </p:txBody>
      </p:sp>
      <p:sp>
        <p:nvSpPr>
          <p:cNvPr id="3" name="Subtitle 2"/>
          <p:cNvSpPr>
            <a:spLocks noGrp="1"/>
          </p:cNvSpPr>
          <p:nvPr>
            <p:ph type="subTitle" idx="1"/>
          </p:nvPr>
        </p:nvSpPr>
        <p:spPr/>
        <p:txBody>
          <a:bodyPr/>
          <a:lstStyle/>
          <a:p>
            <a:endParaRPr lang="en-US" dirty="0" smtClean="0"/>
          </a:p>
          <a:p>
            <a:r>
              <a:rPr lang="en-US" dirty="0" smtClean="0"/>
              <a:t>An Introduction</a:t>
            </a:r>
          </a:p>
          <a:p>
            <a:endParaRPr lang="en-US" dirty="0" smtClean="0"/>
          </a:p>
        </p:txBody>
      </p:sp>
    </p:spTree>
    <p:extLst>
      <p:ext uri="{BB962C8B-B14F-4D97-AF65-F5344CB8AC3E}">
        <p14:creationId xmlns:p14="http://schemas.microsoft.com/office/powerpoint/2010/main" val="2826190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1"/>
            <a:ext cx="7886700" cy="1614488"/>
          </a:xfrm>
        </p:spPr>
        <p:txBody>
          <a:bodyPr>
            <a:normAutofit/>
          </a:bodyPr>
          <a:lstStyle/>
          <a:p>
            <a:r>
              <a:rPr lang="en-US" sz="4000" dirty="0" smtClean="0"/>
              <a:t>Creating Accounts for classes/Labs – Students with account</a:t>
            </a:r>
            <a:endParaRPr lang="en-US" sz="4000"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10</a:t>
            </a:fld>
            <a:endParaRPr lang="en-US"/>
          </a:p>
        </p:txBody>
      </p:sp>
      <p:sp>
        <p:nvSpPr>
          <p:cNvPr id="5" name="Content Placeholder 4"/>
          <p:cNvSpPr>
            <a:spLocks noGrp="1"/>
          </p:cNvSpPr>
          <p:nvPr>
            <p:ph sz="quarter" idx="12"/>
          </p:nvPr>
        </p:nvSpPr>
        <p:spPr>
          <a:xfrm>
            <a:off x="971550" y="1991747"/>
            <a:ext cx="7543800" cy="4191000"/>
          </a:xfrm>
        </p:spPr>
        <p:txBody>
          <a:bodyPr>
            <a:normAutofit fontScale="92500" lnSpcReduction="10000"/>
          </a:bodyPr>
          <a:lstStyle/>
          <a:p>
            <a:pPr marL="0" indent="0">
              <a:buNone/>
            </a:pPr>
            <a:r>
              <a:rPr lang="en-US" dirty="0" smtClean="0"/>
              <a:t>Three Options:</a:t>
            </a:r>
          </a:p>
          <a:p>
            <a:pPr marL="1027113" lvl="1" indent="-457200">
              <a:buFont typeface="+mj-lt"/>
              <a:buAutoNum type="arabicPeriod"/>
            </a:pPr>
            <a:r>
              <a:rPr lang="en-US" dirty="0" smtClean="0"/>
              <a:t>Student supplies username and PW to instructor or,</a:t>
            </a:r>
          </a:p>
          <a:p>
            <a:pPr marL="1027113" lvl="1" indent="-457200">
              <a:buFont typeface="+mj-lt"/>
              <a:buAutoNum type="arabicPeriod"/>
            </a:pPr>
            <a:r>
              <a:rPr lang="en-US" dirty="0" smtClean="0"/>
              <a:t>Same as above but student changes PW to instructor supplied PW by using Forgot PW link or,</a:t>
            </a:r>
          </a:p>
          <a:p>
            <a:pPr marL="1027113" lvl="1" indent="-457200">
              <a:buFont typeface="+mj-lt"/>
              <a:buAutoNum type="arabicPeriod"/>
            </a:pPr>
            <a:r>
              <a:rPr lang="en-US" dirty="0" smtClean="0"/>
              <a:t>New account created for student using dummy email.</a:t>
            </a:r>
            <a:endParaRPr lang="en-US" dirty="0"/>
          </a:p>
        </p:txBody>
      </p:sp>
    </p:spTree>
    <p:extLst>
      <p:ext uri="{BB962C8B-B14F-4D97-AF65-F5344CB8AC3E}">
        <p14:creationId xmlns:p14="http://schemas.microsoft.com/office/powerpoint/2010/main" val="10871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 Home Page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11</a:t>
            </a:fld>
            <a:endParaRPr lang="en-US"/>
          </a:p>
        </p:txBody>
      </p:sp>
      <p:pic>
        <p:nvPicPr>
          <p:cNvPr id="6" name="Content Placeholder 5"/>
          <p:cNvPicPr>
            <a:picLocks noGrp="1" noChangeAspect="1"/>
          </p:cNvPicPr>
          <p:nvPr>
            <p:ph sz="quarter" idx="12"/>
          </p:nvPr>
        </p:nvPicPr>
        <p:blipFill>
          <a:blip r:embed="rId3"/>
          <a:stretch>
            <a:fillRect/>
          </a:stretch>
        </p:blipFill>
        <p:spPr>
          <a:xfrm>
            <a:off x="1837744" y="1809940"/>
            <a:ext cx="6623304" cy="4209860"/>
          </a:xfrm>
          <a:prstGeom prst="rect">
            <a:avLst/>
          </a:prstGeom>
        </p:spPr>
      </p:pic>
      <p:sp>
        <p:nvSpPr>
          <p:cNvPr id="9" name="TextBox 8"/>
          <p:cNvSpPr txBox="1"/>
          <p:nvPr/>
        </p:nvSpPr>
        <p:spPr>
          <a:xfrm>
            <a:off x="0" y="1809940"/>
            <a:ext cx="1837744" cy="1815882"/>
          </a:xfrm>
          <a:prstGeom prst="rect">
            <a:avLst/>
          </a:prstGeom>
          <a:noFill/>
        </p:spPr>
        <p:txBody>
          <a:bodyPr wrap="square" rtlCol="0">
            <a:spAutoFit/>
          </a:bodyPr>
          <a:lstStyle/>
          <a:p>
            <a:r>
              <a:rPr lang="en-US" sz="2800" dirty="0" smtClean="0"/>
              <a:t>Takes you to practice area</a:t>
            </a:r>
          </a:p>
          <a:p>
            <a:endParaRPr lang="en-US" sz="2800" dirty="0"/>
          </a:p>
        </p:txBody>
      </p:sp>
      <p:sp>
        <p:nvSpPr>
          <p:cNvPr id="13" name="TextBox 12"/>
          <p:cNvSpPr txBox="1"/>
          <p:nvPr/>
        </p:nvSpPr>
        <p:spPr>
          <a:xfrm>
            <a:off x="-9774" y="3241419"/>
            <a:ext cx="1722120" cy="1384995"/>
          </a:xfrm>
          <a:prstGeom prst="rect">
            <a:avLst/>
          </a:prstGeom>
          <a:noFill/>
        </p:spPr>
        <p:txBody>
          <a:bodyPr wrap="square" rtlCol="0">
            <a:spAutoFit/>
          </a:bodyPr>
          <a:lstStyle/>
          <a:p>
            <a:r>
              <a:rPr lang="en-US" sz="2800" dirty="0" smtClean="0"/>
              <a:t>Select a training video</a:t>
            </a:r>
            <a:endParaRPr lang="en-US" sz="2800" dirty="0"/>
          </a:p>
        </p:txBody>
      </p:sp>
    </p:spTree>
    <p:extLst>
      <p:ext uri="{BB962C8B-B14F-4D97-AF65-F5344CB8AC3E}">
        <p14:creationId xmlns:p14="http://schemas.microsoft.com/office/powerpoint/2010/main" val="605682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Lab – Home Page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12</a:t>
            </a:fld>
            <a:endParaRPr lang="en-US"/>
          </a:p>
        </p:txBody>
      </p:sp>
      <p:pic>
        <p:nvPicPr>
          <p:cNvPr id="6" name="Content Placeholder 5"/>
          <p:cNvPicPr>
            <a:picLocks noGrp="1" noChangeAspect="1"/>
          </p:cNvPicPr>
          <p:nvPr>
            <p:ph sz="quarter" idx="12"/>
          </p:nvPr>
        </p:nvPicPr>
        <p:blipFill>
          <a:blip r:embed="rId3"/>
          <a:stretch>
            <a:fillRect/>
          </a:stretch>
        </p:blipFill>
        <p:spPr>
          <a:xfrm>
            <a:off x="89585" y="1690688"/>
            <a:ext cx="9036272" cy="4972717"/>
          </a:xfrm>
          <a:prstGeom prst="rect">
            <a:avLst/>
          </a:prstGeom>
        </p:spPr>
      </p:pic>
    </p:spTree>
    <p:extLst>
      <p:ext uri="{BB962C8B-B14F-4D97-AF65-F5344CB8AC3E}">
        <p14:creationId xmlns:p14="http://schemas.microsoft.com/office/powerpoint/2010/main" val="16559493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Log in Video</a:t>
            </a:r>
            <a:endParaRPr lang="en-US" dirty="0"/>
          </a:p>
        </p:txBody>
      </p:sp>
      <p:sp>
        <p:nvSpPr>
          <p:cNvPr id="3" name="Footer Placeholder 2"/>
          <p:cNvSpPr>
            <a:spLocks noGrp="1"/>
          </p:cNvSpPr>
          <p:nvPr>
            <p:ph type="ftr" sz="quarter" idx="10"/>
          </p:nvPr>
        </p:nvSpPr>
        <p:spPr/>
        <p:txBody>
          <a:bodyPr/>
          <a:lstStyle/>
          <a:p>
            <a:r>
              <a:rPr lang="en-US"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13</a:t>
            </a:fld>
            <a:endParaRPr lang="en-US"/>
          </a:p>
        </p:txBody>
      </p:sp>
      <p:sp>
        <p:nvSpPr>
          <p:cNvPr id="5" name="Content Placeholder 4"/>
          <p:cNvSpPr>
            <a:spLocks noGrp="1"/>
          </p:cNvSpPr>
          <p:nvPr>
            <p:ph sz="quarter" idx="12"/>
          </p:nvPr>
        </p:nvSpPr>
        <p:spPr/>
        <p:txBody>
          <a:bodyPr/>
          <a:lstStyle/>
          <a:p>
            <a:r>
              <a:rPr lang="en-US" dirty="0" smtClean="0"/>
              <a:t>OSHC – Tax Training - TaxSlayer</a:t>
            </a:r>
          </a:p>
          <a:p>
            <a:r>
              <a:rPr lang="en-US" dirty="0" smtClean="0"/>
              <a:t>Practice Lab Into – OSHC</a:t>
            </a:r>
          </a:p>
          <a:p>
            <a:r>
              <a:rPr lang="en-US" dirty="0" smtClean="0"/>
              <a:t>Brainshark</a:t>
            </a:r>
          </a:p>
          <a:p>
            <a:r>
              <a:rPr lang="en-US" dirty="0" smtClean="0"/>
              <a:t>Url:  http://bit.ly/1ZcELb1</a:t>
            </a:r>
            <a:endParaRPr lang="en-US" dirty="0"/>
          </a:p>
        </p:txBody>
      </p:sp>
    </p:spTree>
    <p:extLst>
      <p:ext uri="{BB962C8B-B14F-4D97-AF65-F5344CB8AC3E}">
        <p14:creationId xmlns:p14="http://schemas.microsoft.com/office/powerpoint/2010/main" val="3333117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Lab – Welcome Page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14</a:t>
            </a:fld>
            <a:endParaRPr lang="en-US"/>
          </a:p>
        </p:txBody>
      </p:sp>
      <p:pic>
        <p:nvPicPr>
          <p:cNvPr id="6" name="Content Placeholder 5"/>
          <p:cNvPicPr>
            <a:picLocks noGrp="1" noChangeAspect="1"/>
          </p:cNvPicPr>
          <p:nvPr>
            <p:ph sz="quarter" idx="4294967295"/>
          </p:nvPr>
        </p:nvPicPr>
        <p:blipFill>
          <a:blip r:embed="rId3"/>
          <a:stretch>
            <a:fillRect/>
          </a:stretch>
        </p:blipFill>
        <p:spPr>
          <a:xfrm>
            <a:off x="642938" y="1652588"/>
            <a:ext cx="7858125" cy="4191000"/>
          </a:xfrm>
          <a:prstGeom prst="rect">
            <a:avLst/>
          </a:prstGeom>
        </p:spPr>
      </p:pic>
    </p:spTree>
    <p:extLst>
      <p:ext uri="{BB962C8B-B14F-4D97-AF65-F5344CB8AC3E}">
        <p14:creationId xmlns:p14="http://schemas.microsoft.com/office/powerpoint/2010/main" val="2495734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Navigation Bars – PL vs Production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15</a:t>
            </a:fld>
            <a:endParaRPr lang="en-US"/>
          </a:p>
        </p:txBody>
      </p:sp>
      <p:pic>
        <p:nvPicPr>
          <p:cNvPr id="6" name="Content Placeholder 5"/>
          <p:cNvPicPr>
            <a:picLocks noGrp="1" noChangeAspect="1"/>
          </p:cNvPicPr>
          <p:nvPr>
            <p:ph sz="quarter" idx="12"/>
          </p:nvPr>
        </p:nvPicPr>
        <p:blipFill>
          <a:blip r:embed="rId3"/>
          <a:stretch>
            <a:fillRect/>
          </a:stretch>
        </p:blipFill>
        <p:spPr>
          <a:xfrm>
            <a:off x="5562600" y="1682375"/>
            <a:ext cx="2720721" cy="4600575"/>
          </a:xfrm>
          <a:prstGeom prst="rect">
            <a:avLst/>
          </a:prstGeom>
        </p:spPr>
      </p:pic>
      <p:pic>
        <p:nvPicPr>
          <p:cNvPr id="5" name="Picture 4"/>
          <p:cNvPicPr>
            <a:picLocks noChangeAspect="1"/>
          </p:cNvPicPr>
          <p:nvPr/>
        </p:nvPicPr>
        <p:blipFill>
          <a:blip r:embed="rId4"/>
          <a:stretch>
            <a:fillRect/>
          </a:stretch>
        </p:blipFill>
        <p:spPr>
          <a:xfrm>
            <a:off x="1232390" y="1981197"/>
            <a:ext cx="2946559" cy="3789997"/>
          </a:xfrm>
          <a:prstGeom prst="rect">
            <a:avLst/>
          </a:prstGeom>
        </p:spPr>
      </p:pic>
      <p:sp>
        <p:nvSpPr>
          <p:cNvPr id="7" name="TextBox 6"/>
          <p:cNvSpPr txBox="1"/>
          <p:nvPr/>
        </p:nvSpPr>
        <p:spPr>
          <a:xfrm>
            <a:off x="0" y="1828800"/>
            <a:ext cx="1232390" cy="830997"/>
          </a:xfrm>
          <a:prstGeom prst="rect">
            <a:avLst/>
          </a:prstGeom>
          <a:noFill/>
        </p:spPr>
        <p:txBody>
          <a:bodyPr wrap="square" rtlCol="0">
            <a:spAutoFit/>
          </a:bodyPr>
          <a:lstStyle/>
          <a:p>
            <a:r>
              <a:rPr lang="en-US" sz="2400" b="1" dirty="0" smtClean="0"/>
              <a:t>Practice Lab</a:t>
            </a:r>
            <a:endParaRPr lang="en-US" sz="2400" b="1" dirty="0"/>
          </a:p>
        </p:txBody>
      </p:sp>
      <p:sp>
        <p:nvSpPr>
          <p:cNvPr id="8" name="TextBox 7"/>
          <p:cNvSpPr txBox="1"/>
          <p:nvPr/>
        </p:nvSpPr>
        <p:spPr>
          <a:xfrm>
            <a:off x="4137751" y="1828800"/>
            <a:ext cx="1231251" cy="369332"/>
          </a:xfrm>
          <a:prstGeom prst="rect">
            <a:avLst/>
          </a:prstGeom>
          <a:noFill/>
        </p:spPr>
        <p:txBody>
          <a:bodyPr wrap="square" rtlCol="0">
            <a:spAutoFit/>
          </a:bodyPr>
          <a:lstStyle/>
          <a:p>
            <a:r>
              <a:rPr lang="en-US" b="1" dirty="0" smtClean="0"/>
              <a:t>Production</a:t>
            </a:r>
            <a:endParaRPr lang="en-US" b="1" dirty="0"/>
          </a:p>
        </p:txBody>
      </p:sp>
    </p:spTree>
    <p:extLst>
      <p:ext uri="{BB962C8B-B14F-4D97-AF65-F5344CB8AC3E}">
        <p14:creationId xmlns:p14="http://schemas.microsoft.com/office/powerpoint/2010/main" val="6488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Search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16</a:t>
            </a:fld>
            <a:endParaRPr lang="en-US"/>
          </a:p>
        </p:txBody>
      </p:sp>
      <p:pic>
        <p:nvPicPr>
          <p:cNvPr id="6" name="Content Placeholder 5"/>
          <p:cNvPicPr>
            <a:picLocks noGrp="1" noChangeAspect="1"/>
          </p:cNvPicPr>
          <p:nvPr>
            <p:ph sz="quarter" idx="12"/>
          </p:nvPr>
        </p:nvPicPr>
        <p:blipFill>
          <a:blip r:embed="rId3"/>
          <a:stretch>
            <a:fillRect/>
          </a:stretch>
        </p:blipFill>
        <p:spPr>
          <a:xfrm>
            <a:off x="628651" y="1759745"/>
            <a:ext cx="7836313" cy="4269296"/>
          </a:xfrm>
          <a:prstGeom prst="rect">
            <a:avLst/>
          </a:prstGeom>
        </p:spPr>
      </p:pic>
    </p:spTree>
    <p:extLst>
      <p:ext uri="{BB962C8B-B14F-4D97-AF65-F5344CB8AC3E}">
        <p14:creationId xmlns:p14="http://schemas.microsoft.com/office/powerpoint/2010/main" val="2948476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half" idx="2"/>
          </p:nvPr>
        </p:nvPicPr>
        <p:blipFill>
          <a:blip r:embed="rId3"/>
          <a:stretch>
            <a:fillRect/>
          </a:stretch>
        </p:blipFill>
        <p:spPr>
          <a:xfrm>
            <a:off x="4343400" y="2483695"/>
            <a:ext cx="4488561" cy="2936524"/>
          </a:xfrm>
          <a:prstGeom prst="rect">
            <a:avLst/>
          </a:prstGeom>
        </p:spPr>
      </p:pic>
      <p:sp>
        <p:nvSpPr>
          <p:cNvPr id="12" name="Title 11"/>
          <p:cNvSpPr>
            <a:spLocks noGrp="1"/>
          </p:cNvSpPr>
          <p:nvPr>
            <p:ph type="title"/>
          </p:nvPr>
        </p:nvSpPr>
        <p:spPr/>
        <p:txBody>
          <a:bodyPr>
            <a:normAutofit fontScale="90000"/>
          </a:bodyPr>
          <a:lstStyle/>
          <a:p>
            <a:r>
              <a:rPr lang="en-US" dirty="0" smtClean="0"/>
              <a:t>Client Search Screen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17</a:t>
            </a:fld>
            <a:endParaRPr lang="en-US"/>
          </a:p>
        </p:txBody>
      </p:sp>
      <p:pic>
        <p:nvPicPr>
          <p:cNvPr id="9" name="Content Placeholder 8"/>
          <p:cNvPicPr>
            <a:picLocks noGrp="1" noChangeAspect="1"/>
          </p:cNvPicPr>
          <p:nvPr>
            <p:ph sz="half" idx="1"/>
          </p:nvPr>
        </p:nvPicPr>
        <p:blipFill>
          <a:blip r:embed="rId4"/>
          <a:stretch>
            <a:fillRect/>
          </a:stretch>
        </p:blipFill>
        <p:spPr>
          <a:xfrm>
            <a:off x="1527599" y="2515339"/>
            <a:ext cx="2685479" cy="3350800"/>
          </a:xfrm>
          <a:prstGeom prst="rect">
            <a:avLst/>
          </a:prstGeom>
        </p:spPr>
      </p:pic>
    </p:spTree>
    <p:extLst>
      <p:ext uri="{BB962C8B-B14F-4D97-AF65-F5344CB8AC3E}">
        <p14:creationId xmlns:p14="http://schemas.microsoft.com/office/powerpoint/2010/main" val="3909705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Client Search Screen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18</a:t>
            </a:fld>
            <a:endParaRPr lang="en-US"/>
          </a:p>
        </p:txBody>
      </p:sp>
      <p:pic>
        <p:nvPicPr>
          <p:cNvPr id="7" name="Content Placeholder 14"/>
          <p:cNvPicPr>
            <a:picLocks noGrp="1" noChangeAspect="1"/>
          </p:cNvPicPr>
          <p:nvPr>
            <p:ph sz="half" idx="2"/>
          </p:nvPr>
        </p:nvPicPr>
        <p:blipFill>
          <a:blip r:embed="rId3"/>
          <a:stretch>
            <a:fillRect/>
          </a:stretch>
        </p:blipFill>
        <p:spPr>
          <a:xfrm>
            <a:off x="4728357" y="2357009"/>
            <a:ext cx="4386548" cy="2522982"/>
          </a:xfrm>
          <a:prstGeom prst="rect">
            <a:avLst/>
          </a:prstGeom>
        </p:spPr>
      </p:pic>
      <p:pic>
        <p:nvPicPr>
          <p:cNvPr id="10" name="Content Placeholder 9"/>
          <p:cNvPicPr>
            <a:picLocks noGrp="1" noChangeAspect="1"/>
          </p:cNvPicPr>
          <p:nvPr>
            <p:ph sz="half" idx="1"/>
          </p:nvPr>
        </p:nvPicPr>
        <p:blipFill>
          <a:blip r:embed="rId4"/>
          <a:stretch>
            <a:fillRect/>
          </a:stretch>
        </p:blipFill>
        <p:spPr>
          <a:xfrm>
            <a:off x="1066808" y="2626705"/>
            <a:ext cx="2910078" cy="1737360"/>
          </a:xfrm>
          <a:prstGeom prst="rect">
            <a:avLst/>
          </a:prstGeom>
        </p:spPr>
      </p:pic>
    </p:spTree>
    <p:extLst>
      <p:ext uri="{BB962C8B-B14F-4D97-AF65-F5344CB8AC3E}">
        <p14:creationId xmlns:p14="http://schemas.microsoft.com/office/powerpoint/2010/main" val="1278219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stretch>
            <a:fillRect/>
          </a:stretch>
        </p:blipFill>
        <p:spPr>
          <a:xfrm>
            <a:off x="30479" y="2961832"/>
            <a:ext cx="4185285" cy="681038"/>
          </a:xfrm>
          <a:prstGeom prst="rect">
            <a:avLst/>
          </a:prstGeom>
        </p:spPr>
      </p:pic>
      <p:sp>
        <p:nvSpPr>
          <p:cNvPr id="4" name="Title 3"/>
          <p:cNvSpPr>
            <a:spLocks noGrp="1"/>
          </p:cNvSpPr>
          <p:nvPr>
            <p:ph type="title"/>
          </p:nvPr>
        </p:nvSpPr>
        <p:spPr/>
        <p:txBody>
          <a:bodyPr>
            <a:normAutofit fontScale="90000"/>
          </a:bodyPr>
          <a:lstStyle/>
          <a:p>
            <a:r>
              <a:rPr lang="en-US" dirty="0" smtClean="0"/>
              <a:t>Client Search Screen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19</a:t>
            </a:fld>
            <a:endParaRPr lang="en-US"/>
          </a:p>
        </p:txBody>
      </p:sp>
      <p:pic>
        <p:nvPicPr>
          <p:cNvPr id="9" name="Content Placeholder 2"/>
          <p:cNvPicPr>
            <a:picLocks noGrp="1" noChangeAspect="1"/>
          </p:cNvPicPr>
          <p:nvPr>
            <p:ph sz="half" idx="2"/>
          </p:nvPr>
        </p:nvPicPr>
        <p:blipFill>
          <a:blip r:embed="rId4"/>
          <a:stretch>
            <a:fillRect/>
          </a:stretch>
        </p:blipFill>
        <p:spPr>
          <a:xfrm>
            <a:off x="4203252" y="2572809"/>
            <a:ext cx="4316254" cy="2671191"/>
          </a:xfrm>
          <a:prstGeom prst="rect">
            <a:avLst/>
          </a:prstGeom>
        </p:spPr>
      </p:pic>
    </p:spTree>
    <p:extLst>
      <p:ext uri="{BB962C8B-B14F-4D97-AF65-F5344CB8AC3E}">
        <p14:creationId xmlns:p14="http://schemas.microsoft.com/office/powerpoint/2010/main" val="2950371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TaxSlayer Pro Online Practice Lab Software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2</a:t>
            </a:fld>
            <a:endParaRPr lang="en-US" dirty="0"/>
          </a:p>
        </p:txBody>
      </p:sp>
      <p:sp>
        <p:nvSpPr>
          <p:cNvPr id="5" name="Content Placeholder 4"/>
          <p:cNvSpPr>
            <a:spLocks noGrp="1"/>
          </p:cNvSpPr>
          <p:nvPr>
            <p:ph sz="quarter" idx="12"/>
          </p:nvPr>
        </p:nvSpPr>
        <p:spPr/>
        <p:txBody>
          <a:bodyPr>
            <a:normAutofit/>
          </a:bodyPr>
          <a:lstStyle/>
          <a:p>
            <a:r>
              <a:rPr lang="en-US" dirty="0" smtClean="0"/>
              <a:t>Use Internet Explorer 8.0 or higher, Google Chrome or Safari Browser 5.1. </a:t>
            </a:r>
          </a:p>
          <a:p>
            <a:r>
              <a:rPr lang="en-US" dirty="0" smtClean="0"/>
              <a:t>For 2015 Practice Lab: </a:t>
            </a:r>
            <a:r>
              <a:rPr lang="en-US" dirty="0" smtClean="0">
                <a:hlinkClick r:id="rId3"/>
              </a:rPr>
              <a:t>https://vita.taxslayerpro.com/IRSTraining</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00077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a:stretch>
            <a:fillRect/>
          </a:stretch>
        </p:blipFill>
        <p:spPr>
          <a:xfrm>
            <a:off x="-1" y="2187738"/>
            <a:ext cx="2990374" cy="3405188"/>
          </a:xfrm>
          <a:prstGeom prst="rect">
            <a:avLst/>
          </a:prstGeom>
        </p:spPr>
      </p:pic>
      <p:sp>
        <p:nvSpPr>
          <p:cNvPr id="4" name="Title 3"/>
          <p:cNvSpPr>
            <a:spLocks noGrp="1"/>
          </p:cNvSpPr>
          <p:nvPr>
            <p:ph type="title"/>
          </p:nvPr>
        </p:nvSpPr>
        <p:spPr/>
        <p:txBody>
          <a:bodyPr>
            <a:normAutofit fontScale="90000"/>
          </a:bodyPr>
          <a:lstStyle/>
          <a:p>
            <a:r>
              <a:rPr lang="en-US" dirty="0" smtClean="0"/>
              <a:t>Client Search Screen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20</a:t>
            </a:fld>
            <a:endParaRPr lang="en-US"/>
          </a:p>
        </p:txBody>
      </p:sp>
      <p:pic>
        <p:nvPicPr>
          <p:cNvPr id="3" name="Content Placeholder 2"/>
          <p:cNvPicPr>
            <a:picLocks noGrp="1" noChangeAspect="1"/>
          </p:cNvPicPr>
          <p:nvPr>
            <p:ph sz="half" idx="2"/>
          </p:nvPr>
        </p:nvPicPr>
        <p:blipFill>
          <a:blip r:embed="rId4"/>
          <a:stretch>
            <a:fillRect/>
          </a:stretch>
        </p:blipFill>
        <p:spPr>
          <a:xfrm>
            <a:off x="2986217" y="1843886"/>
            <a:ext cx="6057900" cy="3749040"/>
          </a:xfrm>
          <a:prstGeom prst="rect">
            <a:avLst/>
          </a:prstGeom>
        </p:spPr>
      </p:pic>
    </p:spTree>
    <p:extLst>
      <p:ext uri="{BB962C8B-B14F-4D97-AF65-F5344CB8AC3E}">
        <p14:creationId xmlns:p14="http://schemas.microsoft.com/office/powerpoint/2010/main" val="30160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Client Search Screen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21</a:t>
            </a:fld>
            <a:endParaRPr lang="en-US"/>
          </a:p>
        </p:txBody>
      </p:sp>
      <p:pic>
        <p:nvPicPr>
          <p:cNvPr id="9" name="Content Placeholder 8"/>
          <p:cNvPicPr>
            <a:picLocks noGrp="1" noChangeAspect="1"/>
          </p:cNvPicPr>
          <p:nvPr>
            <p:ph sz="quarter" idx="12"/>
          </p:nvPr>
        </p:nvPicPr>
        <p:blipFill>
          <a:blip r:embed="rId3"/>
          <a:stretch>
            <a:fillRect/>
          </a:stretch>
        </p:blipFill>
        <p:spPr>
          <a:xfrm>
            <a:off x="23812" y="1828800"/>
            <a:ext cx="7620000" cy="4267200"/>
          </a:xfrm>
          <a:prstGeom prst="rect">
            <a:avLst/>
          </a:prstGeom>
        </p:spPr>
      </p:pic>
      <p:sp>
        <p:nvSpPr>
          <p:cNvPr id="13" name="TextBox 12"/>
          <p:cNvSpPr txBox="1"/>
          <p:nvPr/>
        </p:nvSpPr>
        <p:spPr>
          <a:xfrm>
            <a:off x="7848600" y="1828800"/>
            <a:ext cx="1295400" cy="830997"/>
          </a:xfrm>
          <a:prstGeom prst="rect">
            <a:avLst/>
          </a:prstGeom>
          <a:noFill/>
        </p:spPr>
        <p:txBody>
          <a:bodyPr wrap="square" rtlCol="0">
            <a:spAutoFit/>
          </a:bodyPr>
          <a:lstStyle/>
          <a:p>
            <a:r>
              <a:rPr lang="en-US" sz="2400" dirty="0" smtClean="0"/>
              <a:t>Prints all forms.</a:t>
            </a:r>
            <a:endParaRPr lang="en-US" sz="2400" dirty="0"/>
          </a:p>
        </p:txBody>
      </p:sp>
      <p:sp>
        <p:nvSpPr>
          <p:cNvPr id="18" name="TextBox 17"/>
          <p:cNvSpPr txBox="1"/>
          <p:nvPr/>
        </p:nvSpPr>
        <p:spPr>
          <a:xfrm>
            <a:off x="8001000" y="2667000"/>
            <a:ext cx="1143000" cy="2308324"/>
          </a:xfrm>
          <a:prstGeom prst="rect">
            <a:avLst/>
          </a:prstGeom>
          <a:noFill/>
        </p:spPr>
        <p:txBody>
          <a:bodyPr wrap="square" rtlCol="0">
            <a:spAutoFit/>
          </a:bodyPr>
          <a:lstStyle/>
          <a:p>
            <a:r>
              <a:rPr lang="en-US" sz="2400" dirty="0" smtClean="0"/>
              <a:t>Prints only forms sent to IRS and state.</a:t>
            </a:r>
            <a:endParaRPr lang="en-US" sz="2400" dirty="0"/>
          </a:p>
        </p:txBody>
      </p:sp>
    </p:spTree>
    <p:extLst>
      <p:ext uri="{BB962C8B-B14F-4D97-AF65-F5344CB8AC3E}">
        <p14:creationId xmlns:p14="http://schemas.microsoft.com/office/powerpoint/2010/main" val="104643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Client Tools</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22</a:t>
            </a:fld>
            <a:endParaRPr lang="en-US"/>
          </a:p>
        </p:txBody>
      </p:sp>
      <p:pic>
        <p:nvPicPr>
          <p:cNvPr id="9" name="Content Placeholder 8"/>
          <p:cNvPicPr>
            <a:picLocks noGrp="1" noChangeAspect="1"/>
          </p:cNvPicPr>
          <p:nvPr>
            <p:ph sz="quarter" idx="12"/>
          </p:nvPr>
        </p:nvPicPr>
        <p:blipFill>
          <a:blip r:embed="rId3"/>
          <a:stretch>
            <a:fillRect/>
          </a:stretch>
        </p:blipFill>
        <p:spPr>
          <a:xfrm>
            <a:off x="628650" y="1690688"/>
            <a:ext cx="6881812" cy="4329112"/>
          </a:xfrm>
          <a:prstGeom prst="rect">
            <a:avLst/>
          </a:prstGeom>
        </p:spPr>
      </p:pic>
      <p:sp>
        <p:nvSpPr>
          <p:cNvPr id="2" name="TextBox 1"/>
          <p:cNvSpPr txBox="1"/>
          <p:nvPr/>
        </p:nvSpPr>
        <p:spPr>
          <a:xfrm>
            <a:off x="7620000" y="2362200"/>
            <a:ext cx="1524000" cy="2308324"/>
          </a:xfrm>
          <a:prstGeom prst="rect">
            <a:avLst/>
          </a:prstGeom>
          <a:noFill/>
        </p:spPr>
        <p:txBody>
          <a:bodyPr wrap="square" rtlCol="0">
            <a:spAutoFit/>
          </a:bodyPr>
          <a:lstStyle/>
          <a:p>
            <a:r>
              <a:rPr lang="en-US" sz="2400" dirty="0" smtClean="0"/>
              <a:t>Only tool available in practice lab is Client Status</a:t>
            </a:r>
            <a:endParaRPr lang="en-US" sz="2400" dirty="0"/>
          </a:p>
        </p:txBody>
      </p:sp>
    </p:spTree>
    <p:extLst>
      <p:ext uri="{BB962C8B-B14F-4D97-AF65-F5344CB8AC3E}">
        <p14:creationId xmlns:p14="http://schemas.microsoft.com/office/powerpoint/2010/main" val="1648348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 Status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23</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681163"/>
            <a:ext cx="7886700" cy="4522538"/>
          </a:xfrm>
          <a:prstGeom prst="rect">
            <a:avLst/>
          </a:prstGeom>
        </p:spPr>
      </p:pic>
    </p:spTree>
    <p:extLst>
      <p:ext uri="{BB962C8B-B14F-4D97-AF65-F5344CB8AC3E}">
        <p14:creationId xmlns:p14="http://schemas.microsoft.com/office/powerpoint/2010/main" val="1226307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New Tax Return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24</a:t>
            </a:fld>
            <a:endParaRPr lang="en-US"/>
          </a:p>
        </p:txBody>
      </p:sp>
      <p:pic>
        <p:nvPicPr>
          <p:cNvPr id="6" name="Content Placeholder 5"/>
          <p:cNvPicPr>
            <a:picLocks noGrp="1" noChangeAspect="1"/>
          </p:cNvPicPr>
          <p:nvPr>
            <p:ph sz="quarter" idx="12"/>
          </p:nvPr>
        </p:nvPicPr>
        <p:blipFill>
          <a:blip r:embed="rId3"/>
          <a:stretch>
            <a:fillRect/>
          </a:stretch>
        </p:blipFill>
        <p:spPr>
          <a:xfrm>
            <a:off x="1228106" y="1752600"/>
            <a:ext cx="6687788" cy="4522539"/>
          </a:xfrm>
          <a:prstGeom prst="rect">
            <a:avLst/>
          </a:prstGeom>
        </p:spPr>
      </p:pic>
    </p:spTree>
    <p:extLst>
      <p:ext uri="{BB962C8B-B14F-4D97-AF65-F5344CB8AC3E}">
        <p14:creationId xmlns:p14="http://schemas.microsoft.com/office/powerpoint/2010/main" val="3648410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Taxpayer Profiles</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25</a:t>
            </a:fld>
            <a:endParaRPr lang="en-US"/>
          </a:p>
        </p:txBody>
      </p:sp>
      <p:pic>
        <p:nvPicPr>
          <p:cNvPr id="6" name="Content Placeholder 5"/>
          <p:cNvPicPr>
            <a:picLocks noGrp="1" noChangeAspect="1"/>
          </p:cNvPicPr>
          <p:nvPr>
            <p:ph sz="quarter" idx="12"/>
          </p:nvPr>
        </p:nvPicPr>
        <p:blipFill>
          <a:blip r:embed="rId3"/>
          <a:stretch>
            <a:fillRect/>
          </a:stretch>
        </p:blipFill>
        <p:spPr>
          <a:xfrm>
            <a:off x="2362200" y="1985181"/>
            <a:ext cx="5413420" cy="3962400"/>
          </a:xfrm>
          <a:prstGeom prst="rect">
            <a:avLst/>
          </a:prstGeom>
        </p:spPr>
      </p:pic>
      <p:cxnSp>
        <p:nvCxnSpPr>
          <p:cNvPr id="8" name="Straight Arrow Connector 7"/>
          <p:cNvCxnSpPr/>
          <p:nvPr/>
        </p:nvCxnSpPr>
        <p:spPr>
          <a:xfrm>
            <a:off x="1828800" y="3079503"/>
            <a:ext cx="1035657" cy="604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28800" y="4548276"/>
            <a:ext cx="1035657" cy="5379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50" y="3347947"/>
            <a:ext cx="1947861" cy="1200329"/>
          </a:xfrm>
          <a:prstGeom prst="rect">
            <a:avLst/>
          </a:prstGeom>
          <a:noFill/>
        </p:spPr>
        <p:txBody>
          <a:bodyPr wrap="square" rtlCol="0">
            <a:spAutoFit/>
          </a:bodyPr>
          <a:lstStyle/>
          <a:p>
            <a:r>
              <a:rPr lang="en-US" dirty="0" smtClean="0"/>
              <a:t>After completing basic information will take you to W-2 input screen.</a:t>
            </a:r>
            <a:endParaRPr lang="en-US" dirty="0"/>
          </a:p>
        </p:txBody>
      </p:sp>
      <p:sp>
        <p:nvSpPr>
          <p:cNvPr id="14" name="TextBox 13"/>
          <p:cNvSpPr txBox="1"/>
          <p:nvPr/>
        </p:nvSpPr>
        <p:spPr>
          <a:xfrm>
            <a:off x="285751" y="1985181"/>
            <a:ext cx="1947861" cy="1200329"/>
          </a:xfrm>
          <a:prstGeom prst="rect">
            <a:avLst/>
          </a:prstGeom>
          <a:noFill/>
        </p:spPr>
        <p:txBody>
          <a:bodyPr wrap="square" rtlCol="0">
            <a:spAutoFit/>
          </a:bodyPr>
          <a:lstStyle/>
          <a:p>
            <a:r>
              <a:rPr lang="en-US" dirty="0" smtClean="0"/>
              <a:t>After completing basic information will take you to income screen.</a:t>
            </a:r>
            <a:endParaRPr lang="en-US" dirty="0"/>
          </a:p>
        </p:txBody>
      </p:sp>
      <p:sp>
        <p:nvSpPr>
          <p:cNvPr id="5" name="TextBox 4"/>
          <p:cNvSpPr txBox="1"/>
          <p:nvPr/>
        </p:nvSpPr>
        <p:spPr>
          <a:xfrm>
            <a:off x="285750" y="4876800"/>
            <a:ext cx="1947861" cy="1477328"/>
          </a:xfrm>
          <a:prstGeom prst="rect">
            <a:avLst/>
          </a:prstGeom>
          <a:noFill/>
        </p:spPr>
        <p:txBody>
          <a:bodyPr wrap="square" rtlCol="0">
            <a:spAutoFit/>
          </a:bodyPr>
          <a:lstStyle/>
          <a:p>
            <a:r>
              <a:rPr lang="en-US" dirty="0" smtClean="0"/>
              <a:t>Can create additional Taxpayer profiles when setting up site.</a:t>
            </a:r>
            <a:endParaRPr lang="en-US" dirty="0"/>
          </a:p>
        </p:txBody>
      </p:sp>
    </p:spTree>
    <p:extLst>
      <p:ext uri="{BB962C8B-B14F-4D97-AF65-F5344CB8AC3E}">
        <p14:creationId xmlns:p14="http://schemas.microsoft.com/office/powerpoint/2010/main" val="219336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Navigation/Input Rules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26</a:t>
            </a:fld>
            <a:endParaRPr lang="en-US"/>
          </a:p>
        </p:txBody>
      </p:sp>
      <p:sp>
        <p:nvSpPr>
          <p:cNvPr id="5" name="Content Placeholder 4"/>
          <p:cNvSpPr>
            <a:spLocks noGrp="1"/>
          </p:cNvSpPr>
          <p:nvPr>
            <p:ph sz="quarter" idx="12"/>
          </p:nvPr>
        </p:nvSpPr>
        <p:spPr>
          <a:xfrm>
            <a:off x="954504" y="2133599"/>
            <a:ext cx="7543800" cy="4079627"/>
          </a:xfrm>
        </p:spPr>
        <p:txBody>
          <a:bodyPr>
            <a:normAutofit fontScale="85000" lnSpcReduction="20000"/>
          </a:bodyPr>
          <a:lstStyle/>
          <a:p>
            <a:pPr>
              <a:lnSpc>
                <a:spcPct val="110000"/>
              </a:lnSpc>
            </a:pPr>
            <a:r>
              <a:rPr lang="en-US" dirty="0" smtClean="0"/>
              <a:t>All information is entered via input screen (nothing entered directly on forms)</a:t>
            </a:r>
          </a:p>
          <a:p>
            <a:pPr>
              <a:lnSpc>
                <a:spcPct val="110000"/>
              </a:lnSpc>
            </a:pPr>
            <a:r>
              <a:rPr lang="en-US" dirty="0"/>
              <a:t>Use “Tab” key to move from field to field </a:t>
            </a:r>
            <a:r>
              <a:rPr lang="en-US" dirty="0" smtClean="0"/>
              <a:t>within </a:t>
            </a:r>
            <a:r>
              <a:rPr lang="en-US" dirty="0"/>
              <a:t>input </a:t>
            </a:r>
            <a:r>
              <a:rPr lang="en-US" dirty="0" smtClean="0"/>
              <a:t>screen</a:t>
            </a:r>
            <a:endParaRPr lang="en-US" dirty="0"/>
          </a:p>
          <a:p>
            <a:pPr>
              <a:lnSpc>
                <a:spcPct val="110000"/>
              </a:lnSpc>
            </a:pPr>
            <a:r>
              <a:rPr lang="en-US" dirty="0" smtClean="0"/>
              <a:t>Select “Continue” to save information and move from one input screen to another</a:t>
            </a:r>
          </a:p>
        </p:txBody>
      </p:sp>
    </p:spTree>
    <p:extLst>
      <p:ext uri="{BB962C8B-B14F-4D97-AF65-F5344CB8AC3E}">
        <p14:creationId xmlns:p14="http://schemas.microsoft.com/office/powerpoint/2010/main" val="3166321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Navigation/Input Rules (</a:t>
            </a:r>
            <a:r>
              <a:rPr lang="en-US" dirty="0" err="1" smtClean="0"/>
              <a:t>Cont</a:t>
            </a:r>
            <a:r>
              <a:rPr lang="en-US" dirty="0" smtClean="0"/>
              <a:t>)</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27</a:t>
            </a:fld>
            <a:endParaRPr lang="en-US"/>
          </a:p>
        </p:txBody>
      </p:sp>
      <p:sp>
        <p:nvSpPr>
          <p:cNvPr id="5" name="Content Placeholder 4"/>
          <p:cNvSpPr>
            <a:spLocks noGrp="1"/>
          </p:cNvSpPr>
          <p:nvPr>
            <p:ph sz="quarter" idx="12"/>
          </p:nvPr>
        </p:nvSpPr>
        <p:spPr/>
        <p:txBody>
          <a:bodyPr>
            <a:normAutofit fontScale="92500" lnSpcReduction="10000"/>
          </a:bodyPr>
          <a:lstStyle/>
          <a:p>
            <a:r>
              <a:rPr lang="en-US" dirty="0" smtClean="0"/>
              <a:t>Do not enter leading zeros when entering dates of birth:</a:t>
            </a:r>
          </a:p>
          <a:p>
            <a:r>
              <a:rPr lang="en-US" dirty="0" smtClean="0"/>
              <a:t>Three method of inputting data:</a:t>
            </a:r>
          </a:p>
          <a:p>
            <a:pPr marL="1030288" lvl="1" indent="-515938">
              <a:buFont typeface="+mj-lt"/>
              <a:buAutoNum type="arabicPeriod"/>
            </a:pPr>
            <a:r>
              <a:rPr lang="en-US" dirty="0" smtClean="0"/>
              <a:t>Guide me</a:t>
            </a:r>
          </a:p>
          <a:p>
            <a:pPr marL="1030288" lvl="1" indent="-515938">
              <a:buFont typeface="+mj-lt"/>
              <a:buAutoNum type="arabicPeriod"/>
            </a:pPr>
            <a:r>
              <a:rPr lang="en-US" dirty="0" smtClean="0"/>
              <a:t>Enter myself</a:t>
            </a:r>
          </a:p>
          <a:p>
            <a:pPr marL="1030288" lvl="1" indent="-515938">
              <a:buFont typeface="+mj-lt"/>
              <a:buAutoNum type="arabicPeriod"/>
            </a:pPr>
            <a:r>
              <a:rPr lang="en-US" dirty="0" smtClean="0"/>
              <a:t>1040 View on Calculation Summary page</a:t>
            </a:r>
          </a:p>
          <a:p>
            <a:pPr marL="742950" indent="-742950">
              <a:buFont typeface="+mj-lt"/>
              <a:buAutoNum type="arabicPeriod"/>
            </a:pPr>
            <a:endParaRPr lang="en-US" dirty="0"/>
          </a:p>
        </p:txBody>
      </p:sp>
    </p:spTree>
    <p:extLst>
      <p:ext uri="{BB962C8B-B14F-4D97-AF65-F5344CB8AC3E}">
        <p14:creationId xmlns:p14="http://schemas.microsoft.com/office/powerpoint/2010/main" val="911795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325563"/>
          </a:xfrm>
        </p:spPr>
        <p:txBody>
          <a:bodyPr/>
          <a:lstStyle/>
          <a:p>
            <a:r>
              <a:rPr lang="en-US" dirty="0" smtClean="0"/>
              <a:t>Navigation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28</a:t>
            </a:fld>
            <a:endParaRPr lang="en-US"/>
          </a:p>
        </p:txBody>
      </p:sp>
      <p:sp>
        <p:nvSpPr>
          <p:cNvPr id="5" name="Content Placeholder 4"/>
          <p:cNvSpPr>
            <a:spLocks noGrp="1"/>
          </p:cNvSpPr>
          <p:nvPr>
            <p:ph sz="quarter" idx="12"/>
          </p:nvPr>
        </p:nvSpPr>
        <p:spPr/>
        <p:txBody>
          <a:bodyPr>
            <a:normAutofit fontScale="85000" lnSpcReduction="20000"/>
          </a:bodyPr>
          <a:lstStyle/>
          <a:p>
            <a:pPr>
              <a:lnSpc>
                <a:spcPct val="110000"/>
              </a:lnSpc>
            </a:pPr>
            <a:r>
              <a:rPr lang="en-US" dirty="0" smtClean="0"/>
              <a:t>Filing Status is 1</a:t>
            </a:r>
            <a:r>
              <a:rPr lang="en-US" baseline="30000" dirty="0" smtClean="0"/>
              <a:t>st</a:t>
            </a:r>
            <a:r>
              <a:rPr lang="en-US" dirty="0" smtClean="0"/>
              <a:t> screen you must complete after entering SSN</a:t>
            </a:r>
          </a:p>
          <a:p>
            <a:pPr>
              <a:lnSpc>
                <a:spcPct val="110000"/>
              </a:lnSpc>
            </a:pPr>
            <a:r>
              <a:rPr lang="en-US" dirty="0" smtClean="0"/>
              <a:t>Filing Status Wizard available</a:t>
            </a:r>
          </a:p>
          <a:p>
            <a:pPr>
              <a:lnSpc>
                <a:spcPct val="110000"/>
              </a:lnSpc>
            </a:pPr>
            <a:r>
              <a:rPr lang="en-US" dirty="0" smtClean="0"/>
              <a:t>Personal Information screen must then be completed</a:t>
            </a:r>
          </a:p>
          <a:p>
            <a:pPr>
              <a:lnSpc>
                <a:spcPct val="110000"/>
              </a:lnSpc>
            </a:pPr>
            <a:r>
              <a:rPr lang="en-US" dirty="0" smtClean="0"/>
              <a:t>Dependent screen next (one screen for each dependent)</a:t>
            </a:r>
            <a:endParaRPr lang="en-US" dirty="0"/>
          </a:p>
        </p:txBody>
      </p:sp>
    </p:spTree>
    <p:extLst>
      <p:ext uri="{BB962C8B-B14F-4D97-AF65-F5344CB8AC3E}">
        <p14:creationId xmlns:p14="http://schemas.microsoft.com/office/powerpoint/2010/main" val="3711546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28650" y="1828800"/>
            <a:ext cx="3867150" cy="4384426"/>
          </a:xfrm>
        </p:spPr>
        <p:txBody>
          <a:bodyPr>
            <a:normAutofit/>
          </a:bodyPr>
          <a:lstStyle/>
          <a:p>
            <a:r>
              <a:rPr lang="en-US" sz="2800" dirty="0" smtClean="0"/>
              <a:t>Will take you to input screen for form</a:t>
            </a:r>
          </a:p>
          <a:p>
            <a:r>
              <a:rPr lang="en-US" sz="2800" dirty="0" smtClean="0"/>
              <a:t>Section you are in will be red</a:t>
            </a:r>
          </a:p>
          <a:p>
            <a:r>
              <a:rPr lang="en-US" sz="2800" dirty="0" smtClean="0"/>
              <a:t>Input screens for all forms except ACA</a:t>
            </a:r>
          </a:p>
          <a:p>
            <a:r>
              <a:rPr lang="en-US" sz="2800" dirty="0" smtClean="0"/>
              <a:t>ACA input screens</a:t>
            </a:r>
          </a:p>
          <a:p>
            <a:r>
              <a:rPr lang="en-US" sz="2800" dirty="0" smtClean="0"/>
              <a:t>Create state return</a:t>
            </a:r>
            <a:endParaRPr lang="en-US" sz="2800" dirty="0"/>
          </a:p>
        </p:txBody>
      </p:sp>
      <p:pic>
        <p:nvPicPr>
          <p:cNvPr id="9" name="Content Placeholder 8"/>
          <p:cNvPicPr>
            <a:picLocks noGrp="1" noChangeAspect="1"/>
          </p:cNvPicPr>
          <p:nvPr>
            <p:ph sz="half" idx="2"/>
          </p:nvPr>
        </p:nvPicPr>
        <p:blipFill>
          <a:blip r:embed="rId3"/>
          <a:stretch>
            <a:fillRect/>
          </a:stretch>
        </p:blipFill>
        <p:spPr>
          <a:xfrm>
            <a:off x="4572001" y="1690687"/>
            <a:ext cx="4343400" cy="4522539"/>
          </a:xfrm>
          <a:prstGeom prst="rect">
            <a:avLst/>
          </a:prstGeom>
        </p:spPr>
      </p:pic>
      <p:sp>
        <p:nvSpPr>
          <p:cNvPr id="6" name="Title 5"/>
          <p:cNvSpPr>
            <a:spLocks noGrp="1"/>
          </p:cNvSpPr>
          <p:nvPr>
            <p:ph type="title"/>
          </p:nvPr>
        </p:nvSpPr>
        <p:spPr/>
        <p:txBody>
          <a:bodyPr/>
          <a:lstStyle/>
          <a:p>
            <a:r>
              <a:rPr lang="en-US" dirty="0" smtClean="0"/>
              <a:t>Left navigation bar</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29</a:t>
            </a:fld>
            <a:endParaRPr lang="en-US"/>
          </a:p>
        </p:txBody>
      </p:sp>
    </p:spTree>
    <p:extLst>
      <p:ext uri="{BB962C8B-B14F-4D97-AF65-F5344CB8AC3E}">
        <p14:creationId xmlns:p14="http://schemas.microsoft.com/office/powerpoint/2010/main" val="123647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in - First Time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a:t>
            </a:fld>
            <a:endParaRPr lang="en-US"/>
          </a:p>
        </p:txBody>
      </p:sp>
      <p:pic>
        <p:nvPicPr>
          <p:cNvPr id="7" name="Content Placeholder 6"/>
          <p:cNvPicPr>
            <a:picLocks noGrp="1" noChangeAspect="1"/>
          </p:cNvPicPr>
          <p:nvPr>
            <p:ph sz="quarter" idx="12"/>
          </p:nvPr>
        </p:nvPicPr>
        <p:blipFill>
          <a:blip r:embed="rId3"/>
          <a:stretch>
            <a:fillRect/>
          </a:stretch>
        </p:blipFill>
        <p:spPr>
          <a:xfrm>
            <a:off x="2590800" y="1690688"/>
            <a:ext cx="3893644" cy="4522539"/>
          </a:xfrm>
          <a:prstGeom prst="rect">
            <a:avLst/>
          </a:prstGeom>
        </p:spPr>
      </p:pic>
      <p:cxnSp>
        <p:nvCxnSpPr>
          <p:cNvPr id="9" name="Straight Arrow Connector 8"/>
          <p:cNvCxnSpPr/>
          <p:nvPr/>
        </p:nvCxnSpPr>
        <p:spPr>
          <a:xfrm>
            <a:off x="998304" y="3313331"/>
            <a:ext cx="2354496" cy="270646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67000"/>
            <a:ext cx="2286000" cy="646331"/>
          </a:xfrm>
          <a:prstGeom prst="rect">
            <a:avLst/>
          </a:prstGeom>
          <a:noFill/>
        </p:spPr>
        <p:txBody>
          <a:bodyPr wrap="square" rtlCol="0">
            <a:spAutoFit/>
          </a:bodyPr>
          <a:lstStyle/>
          <a:p>
            <a:r>
              <a:rPr lang="en-US" dirty="0" smtClean="0"/>
              <a:t>Enter Universal PW: </a:t>
            </a:r>
            <a:r>
              <a:rPr lang="en-US" dirty="0" err="1" smtClean="0"/>
              <a:t>TRAINPROWEB</a:t>
            </a:r>
            <a:endParaRPr lang="en-US" dirty="0"/>
          </a:p>
        </p:txBody>
      </p:sp>
    </p:spTree>
    <p:extLst>
      <p:ext uri="{BB962C8B-B14F-4D97-AF65-F5344CB8AC3E}">
        <p14:creationId xmlns:p14="http://schemas.microsoft.com/office/powerpoint/2010/main" val="4269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sz="2800" dirty="0" smtClean="0"/>
              <a:t>1040 view, summary and print</a:t>
            </a:r>
          </a:p>
          <a:p>
            <a:r>
              <a:rPr lang="en-US" sz="2800" dirty="0" smtClean="0"/>
              <a:t>Must complete health insurance and EITC to e-file</a:t>
            </a:r>
          </a:p>
          <a:p>
            <a:r>
              <a:rPr lang="en-US" sz="2800" dirty="0" smtClean="0"/>
              <a:t>Amend 2015 return</a:t>
            </a:r>
            <a:endParaRPr lang="en-US" sz="2800" dirty="0"/>
          </a:p>
          <a:p>
            <a:r>
              <a:rPr lang="en-US" sz="2800" dirty="0" smtClean="0"/>
              <a:t>Takes you to practice lab welcome screen</a:t>
            </a:r>
            <a:endParaRPr lang="en-US" sz="2800" dirty="0"/>
          </a:p>
        </p:txBody>
      </p:sp>
      <p:pic>
        <p:nvPicPr>
          <p:cNvPr id="7" name="Content Placeholder 6"/>
          <p:cNvPicPr>
            <a:picLocks noGrp="1" noChangeAspect="1"/>
          </p:cNvPicPr>
          <p:nvPr>
            <p:ph sz="half" idx="2"/>
          </p:nvPr>
        </p:nvPicPr>
        <p:blipFill>
          <a:blip r:embed="rId3"/>
          <a:stretch>
            <a:fillRect/>
          </a:stretch>
        </p:blipFill>
        <p:spPr>
          <a:xfrm>
            <a:off x="4648200" y="2133600"/>
            <a:ext cx="3962400" cy="3733799"/>
          </a:xfrm>
          <a:prstGeom prst="rect">
            <a:avLst/>
          </a:prstGeom>
        </p:spPr>
      </p:pic>
      <p:sp>
        <p:nvSpPr>
          <p:cNvPr id="4" name="Title 3"/>
          <p:cNvSpPr>
            <a:spLocks noGrp="1"/>
          </p:cNvSpPr>
          <p:nvPr>
            <p:ph type="title"/>
          </p:nvPr>
        </p:nvSpPr>
        <p:spPr/>
        <p:txBody>
          <a:bodyPr>
            <a:normAutofit fontScale="90000"/>
          </a:bodyPr>
          <a:lstStyle/>
          <a:p>
            <a:r>
              <a:rPr lang="en-US" dirty="0" smtClean="0"/>
              <a:t>Left navigation bar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30</a:t>
            </a:fld>
            <a:endParaRPr lang="en-US"/>
          </a:p>
        </p:txBody>
      </p:sp>
    </p:spTree>
    <p:extLst>
      <p:ext uri="{BB962C8B-B14F-4D97-AF65-F5344CB8AC3E}">
        <p14:creationId xmlns:p14="http://schemas.microsoft.com/office/powerpoint/2010/main" val="71797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30323"/>
            <a:ext cx="7886700" cy="1325563"/>
          </a:xfrm>
        </p:spPr>
        <p:txBody>
          <a:bodyPr/>
          <a:lstStyle/>
          <a:p>
            <a:r>
              <a:rPr lang="en-US" dirty="0" smtClean="0"/>
              <a:t>Filing Status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31</a:t>
            </a:fld>
            <a:endParaRPr lang="en-US"/>
          </a:p>
        </p:txBody>
      </p:sp>
      <p:pic>
        <p:nvPicPr>
          <p:cNvPr id="6" name="Content Placeholder 5"/>
          <p:cNvPicPr>
            <a:picLocks noGrp="1"/>
          </p:cNvPicPr>
          <p:nvPr>
            <p:ph sz="quarter" idx="12"/>
          </p:nvPr>
        </p:nvPicPr>
        <p:blipFill>
          <a:blip r:embed="rId3"/>
          <a:stretch>
            <a:fillRect/>
          </a:stretch>
        </p:blipFill>
        <p:spPr>
          <a:xfrm>
            <a:off x="0" y="2227386"/>
            <a:ext cx="9139047" cy="3383661"/>
          </a:xfrm>
          <a:prstGeom prst="rect">
            <a:avLst/>
          </a:prstGeom>
        </p:spPr>
      </p:pic>
    </p:spTree>
    <p:extLst>
      <p:ext uri="{BB962C8B-B14F-4D97-AF65-F5344CB8AC3E}">
        <p14:creationId xmlns:p14="http://schemas.microsoft.com/office/powerpoint/2010/main" val="1570943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Personal Information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32</a:t>
            </a:fld>
            <a:endParaRPr lang="en-US"/>
          </a:p>
        </p:txBody>
      </p:sp>
      <p:pic>
        <p:nvPicPr>
          <p:cNvPr id="7" name="Content Placeholder 6"/>
          <p:cNvPicPr>
            <a:picLocks noGrp="1" noChangeAspect="1"/>
          </p:cNvPicPr>
          <p:nvPr>
            <p:ph sz="quarter" idx="12"/>
          </p:nvPr>
        </p:nvPicPr>
        <p:blipFill>
          <a:blip r:embed="rId3"/>
          <a:stretch>
            <a:fillRect/>
          </a:stretch>
        </p:blipFill>
        <p:spPr>
          <a:xfrm>
            <a:off x="240601" y="1753639"/>
            <a:ext cx="8662797" cy="4465130"/>
          </a:xfrm>
          <a:prstGeom prst="rect">
            <a:avLst/>
          </a:prstGeom>
        </p:spPr>
      </p:pic>
    </p:spTree>
    <p:extLst>
      <p:ext uri="{BB962C8B-B14F-4D97-AF65-F5344CB8AC3E}">
        <p14:creationId xmlns:p14="http://schemas.microsoft.com/office/powerpoint/2010/main" val="2487987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Information Screen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33</a:t>
            </a:fld>
            <a:endParaRPr lang="en-US"/>
          </a:p>
        </p:txBody>
      </p:sp>
      <p:pic>
        <p:nvPicPr>
          <p:cNvPr id="9" name="Content Placeholder 8"/>
          <p:cNvPicPr>
            <a:picLocks noGrp="1" noChangeAspect="1"/>
          </p:cNvPicPr>
          <p:nvPr>
            <p:ph sz="quarter" idx="12"/>
          </p:nvPr>
        </p:nvPicPr>
        <p:blipFill>
          <a:blip r:embed="rId3"/>
          <a:stretch>
            <a:fillRect/>
          </a:stretch>
        </p:blipFill>
        <p:spPr>
          <a:xfrm>
            <a:off x="1319736" y="1735031"/>
            <a:ext cx="6504527" cy="4503134"/>
          </a:xfrm>
          <a:prstGeom prst="rect">
            <a:avLst/>
          </a:prstGeom>
        </p:spPr>
      </p:pic>
    </p:spTree>
    <p:extLst>
      <p:ext uri="{BB962C8B-B14F-4D97-AF65-F5344CB8AC3E}">
        <p14:creationId xmlns:p14="http://schemas.microsoft.com/office/powerpoint/2010/main" val="3602849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Dependent Information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34</a:t>
            </a:fld>
            <a:endParaRPr lang="en-US"/>
          </a:p>
        </p:txBody>
      </p:sp>
      <p:pic>
        <p:nvPicPr>
          <p:cNvPr id="6" name="Content Placeholder 5"/>
          <p:cNvPicPr>
            <a:picLocks noGrp="1" noChangeAspect="1"/>
          </p:cNvPicPr>
          <p:nvPr>
            <p:ph sz="quarter" idx="12"/>
          </p:nvPr>
        </p:nvPicPr>
        <p:blipFill>
          <a:blip r:embed="rId3"/>
          <a:stretch>
            <a:fillRect/>
          </a:stretch>
        </p:blipFill>
        <p:spPr>
          <a:xfrm>
            <a:off x="1812655" y="1706959"/>
            <a:ext cx="5518690" cy="4509897"/>
          </a:xfrm>
          <a:prstGeom prst="rect">
            <a:avLst/>
          </a:prstGeom>
        </p:spPr>
      </p:pic>
    </p:spTree>
    <p:extLst>
      <p:ext uri="{BB962C8B-B14F-4D97-AF65-F5344CB8AC3E}">
        <p14:creationId xmlns:p14="http://schemas.microsoft.com/office/powerpoint/2010/main" val="431096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35</a:t>
            </a:fld>
            <a:endParaRPr lang="en-US"/>
          </a:p>
        </p:txBody>
      </p:sp>
      <p:pic>
        <p:nvPicPr>
          <p:cNvPr id="6" name="Content Placeholder 5"/>
          <p:cNvPicPr>
            <a:picLocks noGrp="1" noChangeAspect="1"/>
          </p:cNvPicPr>
          <p:nvPr>
            <p:ph sz="quarter" idx="12"/>
          </p:nvPr>
        </p:nvPicPr>
        <p:blipFill>
          <a:blip r:embed="rId3"/>
          <a:stretch>
            <a:fillRect/>
          </a:stretch>
        </p:blipFill>
        <p:spPr>
          <a:xfrm>
            <a:off x="592791" y="2217035"/>
            <a:ext cx="7886700" cy="3407093"/>
          </a:xfrm>
          <a:prstGeom prst="rect">
            <a:avLst/>
          </a:prstGeom>
        </p:spPr>
      </p:pic>
    </p:spTree>
    <p:extLst>
      <p:ext uri="{BB962C8B-B14F-4D97-AF65-F5344CB8AC3E}">
        <p14:creationId xmlns:p14="http://schemas.microsoft.com/office/powerpoint/2010/main" val="7365445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1447800"/>
          </a:xfrm>
        </p:spPr>
        <p:txBody>
          <a:bodyPr/>
          <a:lstStyle/>
          <a:p>
            <a:r>
              <a:rPr lang="en-US" dirty="0" smtClean="0"/>
              <a:t>Income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36</a:t>
            </a:fld>
            <a:endParaRPr lang="en-US"/>
          </a:p>
        </p:txBody>
      </p:sp>
      <p:pic>
        <p:nvPicPr>
          <p:cNvPr id="6" name="Content Placeholder 5"/>
          <p:cNvPicPr>
            <a:picLocks noGrp="1" noChangeAspect="1"/>
          </p:cNvPicPr>
          <p:nvPr>
            <p:ph sz="quarter" idx="12"/>
          </p:nvPr>
        </p:nvPicPr>
        <p:blipFill>
          <a:blip r:embed="rId3"/>
          <a:stretch>
            <a:fillRect/>
          </a:stretch>
        </p:blipFill>
        <p:spPr>
          <a:xfrm>
            <a:off x="1490195" y="1731052"/>
            <a:ext cx="5800725" cy="4421981"/>
          </a:xfrm>
          <a:prstGeom prst="rect">
            <a:avLst/>
          </a:prstGeom>
        </p:spPr>
      </p:pic>
    </p:spTree>
    <p:extLst>
      <p:ext uri="{BB962C8B-B14F-4D97-AF65-F5344CB8AC3E}">
        <p14:creationId xmlns:p14="http://schemas.microsoft.com/office/powerpoint/2010/main" val="3405202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37</a:t>
            </a:fld>
            <a:endParaRPr lang="en-US"/>
          </a:p>
        </p:txBody>
      </p:sp>
      <p:pic>
        <p:nvPicPr>
          <p:cNvPr id="6" name="Content Placeholder 5"/>
          <p:cNvPicPr>
            <a:picLocks noGrp="1" noChangeAspect="1"/>
          </p:cNvPicPr>
          <p:nvPr>
            <p:ph sz="quarter" idx="12"/>
          </p:nvPr>
        </p:nvPicPr>
        <p:blipFill>
          <a:blip r:embed="rId3"/>
          <a:stretch>
            <a:fillRect/>
          </a:stretch>
        </p:blipFill>
        <p:spPr>
          <a:xfrm>
            <a:off x="92678" y="1828800"/>
            <a:ext cx="8958644" cy="4114800"/>
          </a:xfrm>
          <a:prstGeom prst="rect">
            <a:avLst/>
          </a:prstGeom>
        </p:spPr>
      </p:pic>
    </p:spTree>
    <p:extLst>
      <p:ext uri="{BB962C8B-B14F-4D97-AF65-F5344CB8AC3E}">
        <p14:creationId xmlns:p14="http://schemas.microsoft.com/office/powerpoint/2010/main" val="4051454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Screen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38</a:t>
            </a:fld>
            <a:endParaRPr lang="en-US"/>
          </a:p>
        </p:txBody>
      </p:sp>
      <p:pic>
        <p:nvPicPr>
          <p:cNvPr id="6" name="Content Placeholder 5"/>
          <p:cNvPicPr>
            <a:picLocks noGrp="1" noChangeAspect="1"/>
          </p:cNvPicPr>
          <p:nvPr>
            <p:ph sz="quarter" idx="12"/>
          </p:nvPr>
        </p:nvPicPr>
        <p:blipFill>
          <a:blip r:embed="rId3"/>
          <a:stretch>
            <a:fillRect/>
          </a:stretch>
        </p:blipFill>
        <p:spPr>
          <a:xfrm>
            <a:off x="91440" y="1813560"/>
            <a:ext cx="8961120" cy="4130040"/>
          </a:xfrm>
          <a:prstGeom prst="rect">
            <a:avLst/>
          </a:prstGeom>
        </p:spPr>
      </p:pic>
    </p:spTree>
    <p:extLst>
      <p:ext uri="{BB962C8B-B14F-4D97-AF65-F5344CB8AC3E}">
        <p14:creationId xmlns:p14="http://schemas.microsoft.com/office/powerpoint/2010/main" val="3431511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Adjustments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39</a:t>
            </a:fld>
            <a:endParaRPr lang="en-US"/>
          </a:p>
        </p:txBody>
      </p:sp>
      <p:pic>
        <p:nvPicPr>
          <p:cNvPr id="6" name="Content Placeholder 5"/>
          <p:cNvPicPr>
            <a:picLocks noGrp="1" noChangeAspect="1"/>
          </p:cNvPicPr>
          <p:nvPr>
            <p:ph sz="quarter" idx="12"/>
          </p:nvPr>
        </p:nvPicPr>
        <p:blipFill>
          <a:blip r:embed="rId3"/>
          <a:stretch>
            <a:fillRect/>
          </a:stretch>
        </p:blipFill>
        <p:spPr>
          <a:xfrm>
            <a:off x="1752600" y="1685246"/>
            <a:ext cx="5791200" cy="4533424"/>
          </a:xfrm>
          <a:prstGeom prst="rect">
            <a:avLst/>
          </a:prstGeom>
        </p:spPr>
      </p:pic>
    </p:spTree>
    <p:extLst>
      <p:ext uri="{BB962C8B-B14F-4D97-AF65-F5344CB8AC3E}">
        <p14:creationId xmlns:p14="http://schemas.microsoft.com/office/powerpoint/2010/main" val="18698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1000"/>
            <a:ext cx="7886700" cy="1325563"/>
          </a:xfrm>
        </p:spPr>
        <p:txBody>
          <a:bodyPr>
            <a:normAutofit fontScale="90000"/>
          </a:bodyPr>
          <a:lstStyle/>
          <a:p>
            <a:r>
              <a:rPr lang="en-US" dirty="0" smtClean="0"/>
              <a:t>Log in – First Time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a:t>
            </a:fld>
            <a:endParaRPr lang="en-US"/>
          </a:p>
        </p:txBody>
      </p:sp>
      <p:pic>
        <p:nvPicPr>
          <p:cNvPr id="6" name="Content Placeholder 5"/>
          <p:cNvPicPr>
            <a:picLocks noGrp="1" noChangeAspect="1"/>
          </p:cNvPicPr>
          <p:nvPr>
            <p:ph sz="quarter" idx="12"/>
          </p:nvPr>
        </p:nvPicPr>
        <p:blipFill>
          <a:blip r:embed="rId3"/>
          <a:stretch>
            <a:fillRect/>
          </a:stretch>
        </p:blipFill>
        <p:spPr>
          <a:xfrm>
            <a:off x="2358399" y="1828799"/>
            <a:ext cx="4427202" cy="4384427"/>
          </a:xfrm>
          <a:prstGeom prst="rect">
            <a:avLst/>
          </a:prstGeom>
        </p:spPr>
      </p:pic>
      <p:cxnSp>
        <p:nvCxnSpPr>
          <p:cNvPr id="8" name="Straight Arrow Connector 7"/>
          <p:cNvCxnSpPr/>
          <p:nvPr/>
        </p:nvCxnSpPr>
        <p:spPr>
          <a:xfrm>
            <a:off x="1371600" y="3048000"/>
            <a:ext cx="1600200" cy="2133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65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Deduction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40</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2025205"/>
            <a:ext cx="7886700" cy="3232595"/>
          </a:xfrm>
          <a:prstGeom prst="rect">
            <a:avLst/>
          </a:prstGeom>
        </p:spPr>
      </p:pic>
    </p:spTree>
    <p:extLst>
      <p:ext uri="{BB962C8B-B14F-4D97-AF65-F5344CB8AC3E}">
        <p14:creationId xmlns:p14="http://schemas.microsoft.com/office/powerpoint/2010/main" val="601052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Itemized Deductions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41</a:t>
            </a:fld>
            <a:endParaRPr lang="en-US"/>
          </a:p>
        </p:txBody>
      </p:sp>
      <p:pic>
        <p:nvPicPr>
          <p:cNvPr id="6" name="Content Placeholder 5"/>
          <p:cNvPicPr>
            <a:picLocks noGrp="1" noChangeAspect="1"/>
          </p:cNvPicPr>
          <p:nvPr>
            <p:ph sz="quarter" idx="12"/>
          </p:nvPr>
        </p:nvPicPr>
        <p:blipFill>
          <a:blip r:embed="rId3"/>
          <a:stretch>
            <a:fillRect/>
          </a:stretch>
        </p:blipFill>
        <p:spPr>
          <a:xfrm>
            <a:off x="1166622" y="1690687"/>
            <a:ext cx="6810756" cy="4522539"/>
          </a:xfrm>
          <a:prstGeom prst="rect">
            <a:avLst/>
          </a:prstGeom>
        </p:spPr>
      </p:pic>
    </p:spTree>
    <p:extLst>
      <p:ext uri="{BB962C8B-B14F-4D97-AF65-F5344CB8AC3E}">
        <p14:creationId xmlns:p14="http://schemas.microsoft.com/office/powerpoint/2010/main" val="3613819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Compare Standard vs Itemized Deduction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42</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987867"/>
            <a:ext cx="7886700" cy="3193733"/>
          </a:xfrm>
          <a:prstGeom prst="rect">
            <a:avLst/>
          </a:prstGeom>
        </p:spPr>
      </p:pic>
    </p:spTree>
    <p:extLst>
      <p:ext uri="{BB962C8B-B14F-4D97-AF65-F5344CB8AC3E}">
        <p14:creationId xmlns:p14="http://schemas.microsoft.com/office/powerpoint/2010/main" val="13916389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43</a:t>
            </a:fld>
            <a:endParaRPr lang="en-US"/>
          </a:p>
        </p:txBody>
      </p:sp>
      <p:pic>
        <p:nvPicPr>
          <p:cNvPr id="8" name="Content Placeholder 7"/>
          <p:cNvPicPr>
            <a:picLocks noGrp="1" noChangeAspect="1"/>
          </p:cNvPicPr>
          <p:nvPr>
            <p:ph sz="quarter" idx="12"/>
          </p:nvPr>
        </p:nvPicPr>
        <p:blipFill>
          <a:blip r:embed="rId3"/>
          <a:stretch>
            <a:fillRect/>
          </a:stretch>
        </p:blipFill>
        <p:spPr>
          <a:xfrm>
            <a:off x="609600" y="1766888"/>
            <a:ext cx="7886700" cy="4329112"/>
          </a:xfrm>
          <a:prstGeom prst="rect">
            <a:avLst/>
          </a:prstGeom>
        </p:spPr>
      </p:pic>
    </p:spTree>
    <p:extLst>
      <p:ext uri="{BB962C8B-B14F-4D97-AF65-F5344CB8AC3E}">
        <p14:creationId xmlns:p14="http://schemas.microsoft.com/office/powerpoint/2010/main" val="3610352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 Screen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44</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981200"/>
            <a:ext cx="7886700" cy="3552444"/>
          </a:xfrm>
          <a:prstGeom prst="rect">
            <a:avLst/>
          </a:prstGeom>
        </p:spPr>
      </p:pic>
    </p:spTree>
    <p:extLst>
      <p:ext uri="{BB962C8B-B14F-4D97-AF65-F5344CB8AC3E}">
        <p14:creationId xmlns:p14="http://schemas.microsoft.com/office/powerpoint/2010/main" val="14433675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Taxes</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45</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751050"/>
            <a:ext cx="7886700" cy="4462177"/>
          </a:xfrm>
          <a:prstGeom prst="rect">
            <a:avLst/>
          </a:prstGeom>
        </p:spPr>
      </p:pic>
    </p:spTree>
    <p:extLst>
      <p:ext uri="{BB962C8B-B14F-4D97-AF65-F5344CB8AC3E}">
        <p14:creationId xmlns:p14="http://schemas.microsoft.com/office/powerpoint/2010/main" val="639764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Payments and Estimates</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46</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759744"/>
            <a:ext cx="7886700" cy="4412456"/>
          </a:xfrm>
          <a:prstGeom prst="rect">
            <a:avLst/>
          </a:prstGeom>
        </p:spPr>
      </p:pic>
    </p:spTree>
    <p:extLst>
      <p:ext uri="{BB962C8B-B14F-4D97-AF65-F5344CB8AC3E}">
        <p14:creationId xmlns:p14="http://schemas.microsoft.com/office/powerpoint/2010/main" val="1924200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Miscellaneous Forms</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47</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772031"/>
            <a:ext cx="7858125" cy="4323969"/>
          </a:xfrm>
          <a:prstGeom prst="rect">
            <a:avLst/>
          </a:prstGeom>
        </p:spPr>
      </p:pic>
    </p:spTree>
    <p:extLst>
      <p:ext uri="{BB962C8B-B14F-4D97-AF65-F5344CB8AC3E}">
        <p14:creationId xmlns:p14="http://schemas.microsoft.com/office/powerpoint/2010/main" val="114330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619125" y="2308444"/>
            <a:ext cx="3867150" cy="4343400"/>
          </a:xfrm>
        </p:spPr>
        <p:txBody>
          <a:bodyPr>
            <a:normAutofit lnSpcReduction="10000"/>
          </a:bodyPr>
          <a:lstStyle/>
          <a:p>
            <a:r>
              <a:rPr lang="en-US" dirty="0" smtClean="0"/>
              <a:t>Must complete filing status, personal &amp; dependent information to activate tool bar</a:t>
            </a:r>
            <a:endParaRPr lang="en-US" dirty="0"/>
          </a:p>
        </p:txBody>
      </p:sp>
      <p:pic>
        <p:nvPicPr>
          <p:cNvPr id="12" name="Content Placeholder 11"/>
          <p:cNvPicPr>
            <a:picLocks noGrp="1" noChangeAspect="1"/>
          </p:cNvPicPr>
          <p:nvPr>
            <p:ph sz="half" idx="2"/>
          </p:nvPr>
        </p:nvPicPr>
        <p:blipFill>
          <a:blip r:embed="rId3"/>
          <a:stretch>
            <a:fillRect/>
          </a:stretch>
        </p:blipFill>
        <p:spPr>
          <a:xfrm>
            <a:off x="4495800" y="1690688"/>
            <a:ext cx="4019550" cy="4312546"/>
          </a:xfrm>
          <a:prstGeom prst="rect">
            <a:avLst/>
          </a:prstGeom>
        </p:spPr>
      </p:pic>
      <p:sp>
        <p:nvSpPr>
          <p:cNvPr id="4" name="Title 3"/>
          <p:cNvSpPr>
            <a:spLocks noGrp="1"/>
          </p:cNvSpPr>
          <p:nvPr>
            <p:ph type="title"/>
          </p:nvPr>
        </p:nvSpPr>
        <p:spPr/>
        <p:txBody>
          <a:bodyPr/>
          <a:lstStyle/>
          <a:p>
            <a:r>
              <a:rPr lang="en-US" dirty="0" smtClean="0"/>
              <a:t>Additional Tools</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48</a:t>
            </a:fld>
            <a:endParaRPr lang="en-US"/>
          </a:p>
        </p:txBody>
      </p:sp>
      <p:sp>
        <p:nvSpPr>
          <p:cNvPr id="13" name="TextBox 12"/>
          <p:cNvSpPr txBox="1"/>
          <p:nvPr/>
        </p:nvSpPr>
        <p:spPr>
          <a:xfrm>
            <a:off x="838200" y="1690688"/>
            <a:ext cx="3429000" cy="646331"/>
          </a:xfrm>
          <a:prstGeom prst="rect">
            <a:avLst/>
          </a:prstGeom>
          <a:noFill/>
        </p:spPr>
        <p:txBody>
          <a:bodyPr wrap="square" rtlCol="0">
            <a:spAutoFit/>
          </a:bodyPr>
          <a:lstStyle/>
          <a:p>
            <a:r>
              <a:rPr lang="en-US" dirty="0" smtClean="0"/>
              <a:t>Select drop down window next to name</a:t>
            </a:r>
            <a:endParaRPr lang="en-US" dirty="0"/>
          </a:p>
        </p:txBody>
      </p:sp>
    </p:spTree>
    <p:extLst>
      <p:ext uri="{BB962C8B-B14F-4D97-AF65-F5344CB8AC3E}">
        <p14:creationId xmlns:p14="http://schemas.microsoft.com/office/powerpoint/2010/main" val="15251265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Tools (Continued)</a:t>
            </a:r>
            <a:endParaRPr lang="en-US" dirty="0"/>
          </a:p>
        </p:txBody>
      </p:sp>
      <p:sp>
        <p:nvSpPr>
          <p:cNvPr id="5" name="Footer Placeholder 4"/>
          <p:cNvSpPr>
            <a:spLocks noGrp="1"/>
          </p:cNvSpPr>
          <p:nvPr>
            <p:ph type="ftr" sz="quarter" idx="10"/>
          </p:nvPr>
        </p:nvSpPr>
        <p:spPr/>
        <p:txBody>
          <a:bodyPr/>
          <a:lstStyle/>
          <a:p>
            <a:r>
              <a:rPr lang="en-US" dirty="0" smtClean="0"/>
              <a:t>NTTC - Dallas 2016</a:t>
            </a:r>
            <a:endParaRPr lang="en-US" dirty="0"/>
          </a:p>
        </p:txBody>
      </p:sp>
      <p:sp>
        <p:nvSpPr>
          <p:cNvPr id="6" name="Slide Number Placeholder 5"/>
          <p:cNvSpPr>
            <a:spLocks noGrp="1"/>
          </p:cNvSpPr>
          <p:nvPr>
            <p:ph type="sldNum" sz="quarter" idx="11"/>
          </p:nvPr>
        </p:nvSpPr>
        <p:spPr/>
        <p:txBody>
          <a:bodyPr/>
          <a:lstStyle/>
          <a:p>
            <a:fld id="{904548E9-6249-43D8-B9E7-ADE044522384}" type="slidenum">
              <a:rPr lang="en-US" smtClean="0"/>
              <a:t>49</a:t>
            </a:fld>
            <a:endParaRPr lang="en-US"/>
          </a:p>
        </p:txBody>
      </p:sp>
      <p:pic>
        <p:nvPicPr>
          <p:cNvPr id="7" name="Content Placeholder 6"/>
          <p:cNvPicPr>
            <a:picLocks noGrp="1" noChangeAspect="1"/>
          </p:cNvPicPr>
          <p:nvPr>
            <p:ph sz="quarter" idx="12"/>
          </p:nvPr>
        </p:nvPicPr>
        <p:blipFill>
          <a:blip r:embed="rId3"/>
          <a:stretch>
            <a:fillRect/>
          </a:stretch>
        </p:blipFill>
        <p:spPr>
          <a:xfrm>
            <a:off x="3810000" y="1828800"/>
            <a:ext cx="4705350" cy="3524250"/>
          </a:xfrm>
          <a:prstGeom prst="rect">
            <a:avLst/>
          </a:prstGeom>
        </p:spPr>
      </p:pic>
      <p:sp>
        <p:nvSpPr>
          <p:cNvPr id="8" name="TextBox 7"/>
          <p:cNvSpPr txBox="1"/>
          <p:nvPr/>
        </p:nvSpPr>
        <p:spPr>
          <a:xfrm>
            <a:off x="419100" y="1661588"/>
            <a:ext cx="2743200" cy="707886"/>
          </a:xfrm>
          <a:prstGeom prst="rect">
            <a:avLst/>
          </a:prstGeom>
          <a:noFill/>
        </p:spPr>
        <p:txBody>
          <a:bodyPr wrap="square" rtlCol="0">
            <a:spAutoFit/>
          </a:bodyPr>
          <a:lstStyle/>
          <a:p>
            <a:r>
              <a:rPr lang="en-US" sz="2000" b="1" dirty="0" smtClean="0"/>
              <a:t>Logs you out to welcome page</a:t>
            </a:r>
            <a:endParaRPr lang="en-US" sz="2000" b="1" dirty="0"/>
          </a:p>
        </p:txBody>
      </p:sp>
      <p:sp>
        <p:nvSpPr>
          <p:cNvPr id="11" name="TextBox 10"/>
          <p:cNvSpPr txBox="1"/>
          <p:nvPr/>
        </p:nvSpPr>
        <p:spPr>
          <a:xfrm>
            <a:off x="401212" y="2453061"/>
            <a:ext cx="2895600" cy="707886"/>
          </a:xfrm>
          <a:prstGeom prst="rect">
            <a:avLst/>
          </a:prstGeom>
          <a:noFill/>
        </p:spPr>
        <p:txBody>
          <a:bodyPr wrap="square" rtlCol="0">
            <a:spAutoFit/>
          </a:bodyPr>
          <a:lstStyle/>
          <a:p>
            <a:r>
              <a:rPr lang="en-US" sz="2000" b="1" dirty="0" smtClean="0"/>
              <a:t>Access denied at this time</a:t>
            </a:r>
            <a:endParaRPr lang="en-US" sz="2000" b="1" dirty="0"/>
          </a:p>
        </p:txBody>
      </p:sp>
      <p:sp>
        <p:nvSpPr>
          <p:cNvPr id="15" name="TextBox 14"/>
          <p:cNvSpPr txBox="1"/>
          <p:nvPr/>
        </p:nvSpPr>
        <p:spPr>
          <a:xfrm>
            <a:off x="419100" y="3105821"/>
            <a:ext cx="2711147" cy="400110"/>
          </a:xfrm>
          <a:prstGeom prst="rect">
            <a:avLst/>
          </a:prstGeom>
          <a:noFill/>
        </p:spPr>
        <p:txBody>
          <a:bodyPr wrap="square" rtlCol="0">
            <a:spAutoFit/>
          </a:bodyPr>
          <a:lstStyle/>
          <a:p>
            <a:r>
              <a:rPr lang="en-US" sz="2000" b="1" dirty="0" smtClean="0"/>
              <a:t>Select Spanish</a:t>
            </a:r>
            <a:endParaRPr lang="en-US" sz="2000" b="1" dirty="0"/>
          </a:p>
        </p:txBody>
      </p:sp>
      <p:sp>
        <p:nvSpPr>
          <p:cNvPr id="18" name="TextBox 17"/>
          <p:cNvSpPr txBox="1"/>
          <p:nvPr/>
        </p:nvSpPr>
        <p:spPr>
          <a:xfrm>
            <a:off x="401212" y="3777531"/>
            <a:ext cx="2558747" cy="400110"/>
          </a:xfrm>
          <a:prstGeom prst="rect">
            <a:avLst/>
          </a:prstGeom>
          <a:noFill/>
        </p:spPr>
        <p:txBody>
          <a:bodyPr wrap="square" rtlCol="0">
            <a:spAutoFit/>
          </a:bodyPr>
          <a:lstStyle/>
          <a:p>
            <a:r>
              <a:rPr lang="en-US" sz="2000" b="1" dirty="0" smtClean="0"/>
              <a:t>Add notes to return</a:t>
            </a:r>
            <a:endParaRPr lang="en-US" sz="2000" b="1" dirty="0"/>
          </a:p>
        </p:txBody>
      </p:sp>
    </p:spTree>
    <p:extLst>
      <p:ext uri="{BB962C8B-B14F-4D97-AF65-F5344CB8AC3E}">
        <p14:creationId xmlns:p14="http://schemas.microsoft.com/office/powerpoint/2010/main" val="95969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in – First Time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a:t>
            </a:fld>
            <a:endParaRPr lang="en-US"/>
          </a:p>
        </p:txBody>
      </p:sp>
      <p:sp>
        <p:nvSpPr>
          <p:cNvPr id="5" name="Content Placeholder 4"/>
          <p:cNvSpPr>
            <a:spLocks noGrp="1"/>
          </p:cNvSpPr>
          <p:nvPr>
            <p:ph sz="quarter" idx="12"/>
          </p:nvPr>
        </p:nvSpPr>
        <p:spPr/>
        <p:txBody>
          <a:bodyPr>
            <a:normAutofit fontScale="85000" lnSpcReduction="20000"/>
          </a:bodyPr>
          <a:lstStyle/>
          <a:p>
            <a:pPr>
              <a:lnSpc>
                <a:spcPct val="110000"/>
              </a:lnSpc>
            </a:pPr>
            <a:r>
              <a:rPr lang="en-US" dirty="0" smtClean="0"/>
              <a:t>Enter e-mail address twice</a:t>
            </a:r>
          </a:p>
          <a:p>
            <a:pPr>
              <a:lnSpc>
                <a:spcPct val="110000"/>
              </a:lnSpc>
            </a:pPr>
            <a:r>
              <a:rPr lang="en-US" dirty="0" smtClean="0"/>
              <a:t>Create a user name – include train or practice</a:t>
            </a:r>
          </a:p>
          <a:p>
            <a:pPr>
              <a:lnSpc>
                <a:spcPct val="110000"/>
              </a:lnSpc>
            </a:pPr>
            <a:r>
              <a:rPr lang="en-US" dirty="0" smtClean="0"/>
              <a:t>Create a PW – alphanumeric with at least 6 characters (use only letters and numbers)</a:t>
            </a:r>
          </a:p>
          <a:p>
            <a:pPr>
              <a:lnSpc>
                <a:spcPct val="110000"/>
              </a:lnSpc>
            </a:pPr>
            <a:r>
              <a:rPr lang="en-US" dirty="0" smtClean="0"/>
              <a:t>Enter PW twice</a:t>
            </a:r>
            <a:endParaRPr lang="en-US" dirty="0"/>
          </a:p>
        </p:txBody>
      </p:sp>
    </p:spTree>
    <p:extLst>
      <p:ext uri="{BB962C8B-B14F-4D97-AF65-F5344CB8AC3E}">
        <p14:creationId xmlns:p14="http://schemas.microsoft.com/office/powerpoint/2010/main" val="23036961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Tools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50</a:t>
            </a:fld>
            <a:endParaRPr lang="en-US"/>
          </a:p>
        </p:txBody>
      </p:sp>
      <p:pic>
        <p:nvPicPr>
          <p:cNvPr id="7" name="Picture 6"/>
          <p:cNvPicPr>
            <a:picLocks noChangeAspect="1"/>
          </p:cNvPicPr>
          <p:nvPr/>
        </p:nvPicPr>
        <p:blipFill>
          <a:blip r:embed="rId3"/>
          <a:stretch>
            <a:fillRect/>
          </a:stretch>
        </p:blipFill>
        <p:spPr>
          <a:xfrm>
            <a:off x="620337" y="1804226"/>
            <a:ext cx="7792974" cy="4432554"/>
          </a:xfrm>
          <a:prstGeom prst="rect">
            <a:avLst/>
          </a:prstGeom>
        </p:spPr>
      </p:pic>
    </p:spTree>
    <p:extLst>
      <p:ext uri="{BB962C8B-B14F-4D97-AF65-F5344CB8AC3E}">
        <p14:creationId xmlns:p14="http://schemas.microsoft.com/office/powerpoint/2010/main" val="796690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File Tool</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51</a:t>
            </a:fld>
            <a:endParaRPr lang="en-US"/>
          </a:p>
        </p:txBody>
      </p:sp>
      <p:pic>
        <p:nvPicPr>
          <p:cNvPr id="9" name="Content Placeholder 8"/>
          <p:cNvPicPr>
            <a:picLocks noGrp="1" noChangeAspect="1"/>
          </p:cNvPicPr>
          <p:nvPr>
            <p:ph sz="quarter" idx="12"/>
          </p:nvPr>
        </p:nvPicPr>
        <p:blipFill>
          <a:blip r:embed="rId3"/>
          <a:stretch>
            <a:fillRect/>
          </a:stretch>
        </p:blipFill>
        <p:spPr>
          <a:xfrm>
            <a:off x="457200" y="1905000"/>
            <a:ext cx="8277225" cy="3924300"/>
          </a:xfrm>
          <a:prstGeom prst="rect">
            <a:avLst/>
          </a:prstGeom>
        </p:spPr>
      </p:pic>
    </p:spTree>
    <p:extLst>
      <p:ext uri="{BB962C8B-B14F-4D97-AF65-F5344CB8AC3E}">
        <p14:creationId xmlns:p14="http://schemas.microsoft.com/office/powerpoint/2010/main" val="5094058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1040 View Screen – page 1</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52</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712462"/>
            <a:ext cx="7753349" cy="4491419"/>
          </a:xfrm>
          <a:prstGeom prst="rect">
            <a:avLst/>
          </a:prstGeom>
        </p:spPr>
      </p:pic>
    </p:spTree>
    <p:extLst>
      <p:ext uri="{BB962C8B-B14F-4D97-AF65-F5344CB8AC3E}">
        <p14:creationId xmlns:p14="http://schemas.microsoft.com/office/powerpoint/2010/main" val="33745051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1040 View Screen – page 1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53</a:t>
            </a:fld>
            <a:endParaRPr lang="en-US"/>
          </a:p>
        </p:txBody>
      </p:sp>
      <p:pic>
        <p:nvPicPr>
          <p:cNvPr id="7" name="Content Placeholder 6"/>
          <p:cNvPicPr>
            <a:picLocks noGrp="1" noChangeAspect="1"/>
          </p:cNvPicPr>
          <p:nvPr>
            <p:ph sz="quarter" idx="12"/>
          </p:nvPr>
        </p:nvPicPr>
        <p:blipFill>
          <a:blip r:embed="rId3"/>
          <a:stretch>
            <a:fillRect/>
          </a:stretch>
        </p:blipFill>
        <p:spPr>
          <a:xfrm>
            <a:off x="628650" y="1793687"/>
            <a:ext cx="7886700" cy="4411409"/>
          </a:xfrm>
          <a:prstGeom prst="rect">
            <a:avLst/>
          </a:prstGeom>
        </p:spPr>
      </p:pic>
    </p:spTree>
    <p:extLst>
      <p:ext uri="{BB962C8B-B14F-4D97-AF65-F5344CB8AC3E}">
        <p14:creationId xmlns:p14="http://schemas.microsoft.com/office/powerpoint/2010/main" val="28961584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1040 View Screen – page 2</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54</a:t>
            </a:fld>
            <a:endParaRPr lang="en-US"/>
          </a:p>
        </p:txBody>
      </p:sp>
      <p:pic>
        <p:nvPicPr>
          <p:cNvPr id="7" name="Content Placeholder 6"/>
          <p:cNvPicPr>
            <a:picLocks noGrp="1" noChangeAspect="1"/>
          </p:cNvPicPr>
          <p:nvPr>
            <p:ph sz="quarter" idx="12"/>
          </p:nvPr>
        </p:nvPicPr>
        <p:blipFill>
          <a:blip r:embed="rId3"/>
          <a:stretch>
            <a:fillRect/>
          </a:stretch>
        </p:blipFill>
        <p:spPr>
          <a:xfrm>
            <a:off x="628650" y="1690688"/>
            <a:ext cx="7840980" cy="4522539"/>
          </a:xfrm>
          <a:prstGeom prst="rect">
            <a:avLst/>
          </a:prstGeom>
        </p:spPr>
      </p:pic>
    </p:spTree>
    <p:extLst>
      <p:ext uri="{BB962C8B-B14F-4D97-AF65-F5344CB8AC3E}">
        <p14:creationId xmlns:p14="http://schemas.microsoft.com/office/powerpoint/2010/main" val="885682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1040 View Screen- page 2 (Continued)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55</a:t>
            </a:fld>
            <a:endParaRPr lang="en-US"/>
          </a:p>
        </p:txBody>
      </p:sp>
      <p:pic>
        <p:nvPicPr>
          <p:cNvPr id="8" name="Content Placeholder 7"/>
          <p:cNvPicPr>
            <a:picLocks noGrp="1" noChangeAspect="1"/>
          </p:cNvPicPr>
          <p:nvPr>
            <p:ph sz="quarter" idx="12"/>
          </p:nvPr>
        </p:nvPicPr>
        <p:blipFill>
          <a:blip r:embed="rId3"/>
          <a:stretch>
            <a:fillRect/>
          </a:stretch>
        </p:blipFill>
        <p:spPr>
          <a:xfrm>
            <a:off x="628650" y="1783686"/>
            <a:ext cx="7886699" cy="4439793"/>
          </a:xfrm>
          <a:prstGeom prst="rect">
            <a:avLst/>
          </a:prstGeom>
        </p:spPr>
      </p:pic>
    </p:spTree>
    <p:extLst>
      <p:ext uri="{BB962C8B-B14F-4D97-AF65-F5344CB8AC3E}">
        <p14:creationId xmlns:p14="http://schemas.microsoft.com/office/powerpoint/2010/main" val="34699432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Summary Screen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56</a:t>
            </a:fld>
            <a:endParaRPr lang="en-US"/>
          </a:p>
        </p:txBody>
      </p:sp>
      <p:pic>
        <p:nvPicPr>
          <p:cNvPr id="10" name="Content Placeholder 9"/>
          <p:cNvPicPr>
            <a:picLocks noGrp="1" noChangeAspect="1"/>
          </p:cNvPicPr>
          <p:nvPr>
            <p:ph sz="quarter" idx="12"/>
          </p:nvPr>
        </p:nvPicPr>
        <p:blipFill>
          <a:blip r:embed="rId3"/>
          <a:stretch>
            <a:fillRect/>
          </a:stretch>
        </p:blipFill>
        <p:spPr>
          <a:xfrm>
            <a:off x="603250" y="2057400"/>
            <a:ext cx="7791450" cy="3476625"/>
          </a:xfrm>
          <a:prstGeom prst="rect">
            <a:avLst/>
          </a:prstGeom>
        </p:spPr>
      </p:pic>
    </p:spTree>
    <p:extLst>
      <p:ext uri="{BB962C8B-B14F-4D97-AF65-F5344CB8AC3E}">
        <p14:creationId xmlns:p14="http://schemas.microsoft.com/office/powerpoint/2010/main" val="32820248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Summary Detail</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57</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690687"/>
            <a:ext cx="7886700" cy="4522539"/>
          </a:xfrm>
          <a:prstGeom prst="rect">
            <a:avLst/>
          </a:prstGeom>
        </p:spPr>
      </p:pic>
    </p:spTree>
    <p:extLst>
      <p:ext uri="{BB962C8B-B14F-4D97-AF65-F5344CB8AC3E}">
        <p14:creationId xmlns:p14="http://schemas.microsoft.com/office/powerpoint/2010/main" val="20098757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Warning</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58</a:t>
            </a:fld>
            <a:endParaRPr lang="en-US"/>
          </a:p>
        </p:txBody>
      </p:sp>
      <p:pic>
        <p:nvPicPr>
          <p:cNvPr id="6" name="Content Placeholder 5"/>
          <p:cNvPicPr>
            <a:picLocks noGrp="1" noChangeAspect="1"/>
          </p:cNvPicPr>
          <p:nvPr>
            <p:ph sz="quarter" idx="12"/>
          </p:nvPr>
        </p:nvPicPr>
        <p:blipFill>
          <a:blip r:embed="rId3"/>
          <a:stretch>
            <a:fillRect/>
          </a:stretch>
        </p:blipFill>
        <p:spPr>
          <a:xfrm>
            <a:off x="461962" y="1981200"/>
            <a:ext cx="8220075" cy="3371850"/>
          </a:xfrm>
          <a:prstGeom prst="rect">
            <a:avLst/>
          </a:prstGeom>
        </p:spPr>
      </p:pic>
    </p:spTree>
    <p:extLst>
      <p:ext uri="{BB962C8B-B14F-4D97-AF65-F5344CB8AC3E}">
        <p14:creationId xmlns:p14="http://schemas.microsoft.com/office/powerpoint/2010/main" val="12864437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59</a:t>
            </a:fld>
            <a:endParaRPr lang="en-US"/>
          </a:p>
        </p:txBody>
      </p:sp>
      <p:pic>
        <p:nvPicPr>
          <p:cNvPr id="6" name="Content Placeholder 5"/>
          <p:cNvPicPr>
            <a:picLocks noGrp="1" noChangeAspect="1"/>
          </p:cNvPicPr>
          <p:nvPr>
            <p:ph sz="quarter" idx="12"/>
          </p:nvPr>
        </p:nvPicPr>
        <p:blipFill>
          <a:blip r:embed="rId3"/>
          <a:stretch>
            <a:fillRect/>
          </a:stretch>
        </p:blipFill>
        <p:spPr>
          <a:xfrm>
            <a:off x="76200" y="1718656"/>
            <a:ext cx="8991600" cy="4498727"/>
          </a:xfrm>
          <a:prstGeom prst="rect">
            <a:avLst/>
          </a:prstGeom>
        </p:spPr>
      </p:pic>
    </p:spTree>
    <p:extLst>
      <p:ext uri="{BB962C8B-B14F-4D97-AF65-F5344CB8AC3E}">
        <p14:creationId xmlns:p14="http://schemas.microsoft.com/office/powerpoint/2010/main" val="1474836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 in – First Time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pPr/>
              <a:t>6</a:t>
            </a:fld>
            <a:endParaRPr lang="en-US"/>
          </a:p>
        </p:txBody>
      </p:sp>
      <p:sp>
        <p:nvSpPr>
          <p:cNvPr id="5" name="Content Placeholder 4"/>
          <p:cNvSpPr>
            <a:spLocks noGrp="1"/>
          </p:cNvSpPr>
          <p:nvPr>
            <p:ph sz="quarter" idx="12"/>
          </p:nvPr>
        </p:nvSpPr>
        <p:spPr/>
        <p:txBody>
          <a:bodyPr>
            <a:normAutofit fontScale="85000" lnSpcReduction="10000"/>
          </a:bodyPr>
          <a:lstStyle/>
          <a:p>
            <a:pPr>
              <a:lnSpc>
                <a:spcPct val="110000"/>
              </a:lnSpc>
            </a:pPr>
            <a:r>
              <a:rPr lang="en-US" dirty="0" smtClean="0"/>
              <a:t>Select “AARP Tax-Aide” from “Program Type” drop down window</a:t>
            </a:r>
          </a:p>
          <a:p>
            <a:pPr>
              <a:lnSpc>
                <a:spcPct val="110000"/>
              </a:lnSpc>
            </a:pPr>
            <a:r>
              <a:rPr lang="en-US" dirty="0" smtClean="0"/>
              <a:t>Enter </a:t>
            </a:r>
            <a:r>
              <a:rPr lang="en-US" dirty="0" err="1" smtClean="0"/>
              <a:t>SIDN</a:t>
            </a:r>
            <a:r>
              <a:rPr lang="en-US" dirty="0" smtClean="0"/>
              <a:t> (if known – not required)</a:t>
            </a:r>
          </a:p>
          <a:p>
            <a:pPr>
              <a:lnSpc>
                <a:spcPct val="110000"/>
              </a:lnSpc>
            </a:pPr>
            <a:r>
              <a:rPr lang="en-US" dirty="0" smtClean="0"/>
              <a:t>Select security question</a:t>
            </a:r>
          </a:p>
          <a:p>
            <a:pPr>
              <a:lnSpc>
                <a:spcPct val="110000"/>
              </a:lnSpc>
            </a:pPr>
            <a:r>
              <a:rPr lang="en-US" dirty="0" smtClean="0"/>
              <a:t>Enter answer to security question</a:t>
            </a:r>
            <a:endParaRPr lang="en-US" dirty="0"/>
          </a:p>
        </p:txBody>
      </p:sp>
    </p:spTree>
    <p:extLst>
      <p:ext uri="{BB962C8B-B14F-4D97-AF65-F5344CB8AC3E}">
        <p14:creationId xmlns:p14="http://schemas.microsoft.com/office/powerpoint/2010/main" val="13546448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Federal Return Type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60</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2323181"/>
            <a:ext cx="7753350" cy="2477419"/>
          </a:xfrm>
          <a:prstGeom prst="rect">
            <a:avLst/>
          </a:prstGeom>
        </p:spPr>
      </p:pic>
    </p:spTree>
    <p:extLst>
      <p:ext uri="{BB962C8B-B14F-4D97-AF65-F5344CB8AC3E}">
        <p14:creationId xmlns:p14="http://schemas.microsoft.com/office/powerpoint/2010/main" val="566965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Federal Return Type</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61</a:t>
            </a:fld>
            <a:endParaRPr lang="en-US"/>
          </a:p>
        </p:txBody>
      </p:sp>
      <p:pic>
        <p:nvPicPr>
          <p:cNvPr id="6" name="Content Placeholder 5"/>
          <p:cNvPicPr>
            <a:picLocks noGrp="1" noChangeAspect="1"/>
          </p:cNvPicPr>
          <p:nvPr>
            <p:ph sz="quarter" idx="12"/>
          </p:nvPr>
        </p:nvPicPr>
        <p:blipFill>
          <a:blip r:embed="rId3"/>
          <a:stretch>
            <a:fillRect/>
          </a:stretch>
        </p:blipFill>
        <p:spPr>
          <a:xfrm>
            <a:off x="1494350" y="1905001"/>
            <a:ext cx="6250210" cy="2799779"/>
          </a:xfrm>
          <a:prstGeom prst="rect">
            <a:avLst/>
          </a:prstGeom>
        </p:spPr>
      </p:pic>
    </p:spTree>
    <p:extLst>
      <p:ext uri="{BB962C8B-B14F-4D97-AF65-F5344CB8AC3E}">
        <p14:creationId xmlns:p14="http://schemas.microsoft.com/office/powerpoint/2010/main" val="14988849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62</a:t>
            </a:fld>
            <a:endParaRPr lang="en-US"/>
          </a:p>
        </p:txBody>
      </p:sp>
      <p:pic>
        <p:nvPicPr>
          <p:cNvPr id="6" name="Content Placeholder 5"/>
          <p:cNvPicPr>
            <a:picLocks noGrp="1" noChangeAspect="1"/>
          </p:cNvPicPr>
          <p:nvPr>
            <p:ph sz="quarter" idx="12"/>
          </p:nvPr>
        </p:nvPicPr>
        <p:blipFill>
          <a:blip r:embed="rId3"/>
          <a:stretch>
            <a:fillRect/>
          </a:stretch>
        </p:blipFill>
        <p:spPr>
          <a:xfrm>
            <a:off x="0" y="1897116"/>
            <a:ext cx="9149906" cy="4185857"/>
          </a:xfrm>
          <a:prstGeom prst="rect">
            <a:avLst/>
          </a:prstGeom>
        </p:spPr>
      </p:pic>
    </p:spTree>
    <p:extLst>
      <p:ext uri="{BB962C8B-B14F-4D97-AF65-F5344CB8AC3E}">
        <p14:creationId xmlns:p14="http://schemas.microsoft.com/office/powerpoint/2010/main" val="38742155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63</a:t>
            </a:fld>
            <a:endParaRPr lang="en-US"/>
          </a:p>
        </p:txBody>
      </p:sp>
      <p:pic>
        <p:nvPicPr>
          <p:cNvPr id="6" name="Content Placeholder 5"/>
          <p:cNvPicPr>
            <a:picLocks noGrp="1" noChangeAspect="1"/>
          </p:cNvPicPr>
          <p:nvPr>
            <p:ph sz="quarter" idx="12"/>
          </p:nvPr>
        </p:nvPicPr>
        <p:blipFill>
          <a:blip r:embed="rId3"/>
          <a:stretch>
            <a:fillRect/>
          </a:stretch>
        </p:blipFill>
        <p:spPr>
          <a:xfrm>
            <a:off x="54292" y="1828800"/>
            <a:ext cx="9035415" cy="3352800"/>
          </a:xfrm>
          <a:prstGeom prst="rect">
            <a:avLst/>
          </a:prstGeom>
        </p:spPr>
      </p:pic>
    </p:spTree>
    <p:extLst>
      <p:ext uri="{BB962C8B-B14F-4D97-AF65-F5344CB8AC3E}">
        <p14:creationId xmlns:p14="http://schemas.microsoft.com/office/powerpoint/2010/main" val="282328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64</a:t>
            </a:fld>
            <a:endParaRPr lang="en-US"/>
          </a:p>
        </p:txBody>
      </p:sp>
      <p:pic>
        <p:nvPicPr>
          <p:cNvPr id="6" name="Content Placeholder 5"/>
          <p:cNvPicPr>
            <a:picLocks noGrp="1" noChangeAspect="1"/>
          </p:cNvPicPr>
          <p:nvPr>
            <p:ph sz="quarter" idx="12"/>
          </p:nvPr>
        </p:nvPicPr>
        <p:blipFill>
          <a:blip r:embed="rId3"/>
          <a:stretch>
            <a:fillRect/>
          </a:stretch>
        </p:blipFill>
        <p:spPr>
          <a:xfrm>
            <a:off x="-20777" y="1690691"/>
            <a:ext cx="9118473" cy="3683794"/>
          </a:xfrm>
          <a:prstGeom prst="rect">
            <a:avLst/>
          </a:prstGeom>
        </p:spPr>
      </p:pic>
    </p:spTree>
    <p:extLst>
      <p:ext uri="{BB962C8B-B14F-4D97-AF65-F5344CB8AC3E}">
        <p14:creationId xmlns:p14="http://schemas.microsoft.com/office/powerpoint/2010/main" val="2797538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65</a:t>
            </a:fld>
            <a:endParaRPr lang="en-US"/>
          </a:p>
        </p:txBody>
      </p:sp>
      <p:pic>
        <p:nvPicPr>
          <p:cNvPr id="6" name="Content Placeholder 5"/>
          <p:cNvPicPr>
            <a:picLocks noGrp="1" noChangeAspect="1"/>
          </p:cNvPicPr>
          <p:nvPr>
            <p:ph sz="quarter" idx="12"/>
          </p:nvPr>
        </p:nvPicPr>
        <p:blipFill>
          <a:blip r:embed="rId3"/>
          <a:stretch>
            <a:fillRect/>
          </a:stretch>
        </p:blipFill>
        <p:spPr>
          <a:xfrm>
            <a:off x="0" y="1690688"/>
            <a:ext cx="9144000" cy="4522539"/>
          </a:xfrm>
          <a:prstGeom prst="rect">
            <a:avLst/>
          </a:prstGeom>
        </p:spPr>
      </p:pic>
    </p:spTree>
    <p:extLst>
      <p:ext uri="{BB962C8B-B14F-4D97-AF65-F5344CB8AC3E}">
        <p14:creationId xmlns:p14="http://schemas.microsoft.com/office/powerpoint/2010/main" val="38478591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66</a:t>
            </a:fld>
            <a:endParaRPr lang="en-US"/>
          </a:p>
        </p:txBody>
      </p:sp>
      <p:pic>
        <p:nvPicPr>
          <p:cNvPr id="6" name="Content Placeholder 5"/>
          <p:cNvPicPr>
            <a:picLocks noGrp="1" noChangeAspect="1"/>
          </p:cNvPicPr>
          <p:nvPr>
            <p:ph sz="quarter" idx="12"/>
          </p:nvPr>
        </p:nvPicPr>
        <p:blipFill>
          <a:blip r:embed="rId3"/>
          <a:stretch>
            <a:fillRect/>
          </a:stretch>
        </p:blipFill>
        <p:spPr>
          <a:xfrm>
            <a:off x="-48006" y="1705202"/>
            <a:ext cx="9240012" cy="3393377"/>
          </a:xfrm>
          <a:prstGeom prst="rect">
            <a:avLst/>
          </a:prstGeom>
        </p:spPr>
      </p:pic>
    </p:spTree>
    <p:extLst>
      <p:ext uri="{BB962C8B-B14F-4D97-AF65-F5344CB8AC3E}">
        <p14:creationId xmlns:p14="http://schemas.microsoft.com/office/powerpoint/2010/main" val="38339608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Submission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67</a:t>
            </a:fld>
            <a:endParaRPr lang="en-US"/>
          </a:p>
        </p:txBody>
      </p:sp>
      <p:pic>
        <p:nvPicPr>
          <p:cNvPr id="6" name="Content Placeholder 5"/>
          <p:cNvPicPr>
            <a:picLocks noGrp="1" noChangeAspect="1"/>
          </p:cNvPicPr>
          <p:nvPr>
            <p:ph sz="quarter" idx="12"/>
          </p:nvPr>
        </p:nvPicPr>
        <p:blipFill>
          <a:blip r:embed="rId3"/>
          <a:stretch>
            <a:fillRect/>
          </a:stretch>
        </p:blipFill>
        <p:spPr>
          <a:xfrm>
            <a:off x="628650" y="1690687"/>
            <a:ext cx="7886700" cy="4522539"/>
          </a:xfrm>
          <a:prstGeom prst="rect">
            <a:avLst/>
          </a:prstGeom>
        </p:spPr>
      </p:pic>
    </p:spTree>
    <p:extLst>
      <p:ext uri="{BB962C8B-B14F-4D97-AF65-F5344CB8AC3E}">
        <p14:creationId xmlns:p14="http://schemas.microsoft.com/office/powerpoint/2010/main" val="81353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E-File Submission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68</a:t>
            </a:fld>
            <a:endParaRPr lang="en-US"/>
          </a:p>
        </p:txBody>
      </p:sp>
      <p:pic>
        <p:nvPicPr>
          <p:cNvPr id="6" name="Content Placeholder 5"/>
          <p:cNvPicPr>
            <a:picLocks noGrp="1" noChangeAspect="1"/>
          </p:cNvPicPr>
          <p:nvPr>
            <p:ph sz="quarter" idx="12"/>
          </p:nvPr>
        </p:nvPicPr>
        <p:blipFill>
          <a:blip r:embed="rId3"/>
          <a:stretch>
            <a:fillRect/>
          </a:stretch>
        </p:blipFill>
        <p:spPr>
          <a:xfrm>
            <a:off x="240506" y="1719808"/>
            <a:ext cx="8662988" cy="4493419"/>
          </a:xfrm>
          <a:prstGeom prst="rect">
            <a:avLst/>
          </a:prstGeom>
        </p:spPr>
      </p:pic>
    </p:spTree>
    <p:extLst>
      <p:ext uri="{BB962C8B-B14F-4D97-AF65-F5344CB8AC3E}">
        <p14:creationId xmlns:p14="http://schemas.microsoft.com/office/powerpoint/2010/main" val="17255212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a Return</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69</a:t>
            </a:fld>
            <a:endParaRPr lang="en-US"/>
          </a:p>
        </p:txBody>
      </p:sp>
      <p:sp>
        <p:nvSpPr>
          <p:cNvPr id="5" name="Content Placeholder 4"/>
          <p:cNvSpPr>
            <a:spLocks noGrp="1"/>
          </p:cNvSpPr>
          <p:nvPr>
            <p:ph sz="quarter" idx="12"/>
          </p:nvPr>
        </p:nvSpPr>
        <p:spPr/>
        <p:txBody>
          <a:bodyPr>
            <a:normAutofit fontScale="85000" lnSpcReduction="20000"/>
          </a:bodyPr>
          <a:lstStyle/>
          <a:p>
            <a:pPr>
              <a:lnSpc>
                <a:spcPct val="110000"/>
              </a:lnSpc>
            </a:pPr>
            <a:r>
              <a:rPr lang="en-US" dirty="0" smtClean="0"/>
              <a:t>Three ways to close a return:</a:t>
            </a:r>
          </a:p>
          <a:p>
            <a:pPr marL="1027113" lvl="1" indent="-457200">
              <a:lnSpc>
                <a:spcPct val="110000"/>
              </a:lnSpc>
              <a:buFont typeface="+mj-lt"/>
              <a:buAutoNum type="arabicPeriod"/>
            </a:pPr>
            <a:r>
              <a:rPr lang="en-US" dirty="0" smtClean="0"/>
              <a:t>After completing e-file, select “Save and Exit Return” button</a:t>
            </a:r>
          </a:p>
          <a:p>
            <a:pPr marL="1027113" lvl="1" indent="-457200">
              <a:lnSpc>
                <a:spcPct val="110000"/>
              </a:lnSpc>
              <a:buFont typeface="+mj-lt"/>
              <a:buAutoNum type="arabicPeriod"/>
            </a:pPr>
            <a:r>
              <a:rPr lang="en-US" dirty="0" smtClean="0"/>
              <a:t>Select “Save and Exit Return” from left navigation bar</a:t>
            </a:r>
          </a:p>
          <a:p>
            <a:pPr marL="1027113" lvl="1" indent="-457200">
              <a:lnSpc>
                <a:spcPct val="110000"/>
              </a:lnSpc>
              <a:buFont typeface="+mj-lt"/>
              <a:buAutoNum type="arabicPeriod"/>
            </a:pPr>
            <a:r>
              <a:rPr lang="en-US" dirty="0" smtClean="0"/>
              <a:t>Select “Save and Exit Return” from drop down window next to taxpayer’s name</a:t>
            </a:r>
          </a:p>
          <a:p>
            <a:pPr marL="1312863" lvl="1" indent="-742950">
              <a:lnSpc>
                <a:spcPct val="110000"/>
              </a:lnSpc>
              <a:buFont typeface="+mj-lt"/>
              <a:buAutoNum type="arabicPeriod"/>
            </a:pPr>
            <a:endParaRPr lang="en-US" dirty="0" smtClean="0"/>
          </a:p>
          <a:p>
            <a:pPr lvl="1">
              <a:lnSpc>
                <a:spcPct val="110000"/>
              </a:lnSpc>
            </a:pPr>
            <a:endParaRPr lang="en-US" dirty="0" smtClean="0"/>
          </a:p>
          <a:p>
            <a:pPr marL="569913" lvl="1" indent="0">
              <a:lnSpc>
                <a:spcPct val="110000"/>
              </a:lnSpc>
              <a:buNone/>
            </a:pPr>
            <a:endParaRPr lang="en-US" dirty="0"/>
          </a:p>
        </p:txBody>
      </p:sp>
    </p:spTree>
    <p:extLst>
      <p:ext uri="{BB962C8B-B14F-4D97-AF65-F5344CB8AC3E}">
        <p14:creationId xmlns:p14="http://schemas.microsoft.com/office/powerpoint/2010/main" val="151443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44" y="309810"/>
            <a:ext cx="7886700" cy="1325563"/>
          </a:xfrm>
        </p:spPr>
        <p:txBody>
          <a:bodyPr>
            <a:normAutofit/>
          </a:bodyPr>
          <a:lstStyle/>
          <a:p>
            <a:r>
              <a:rPr lang="en-US" dirty="0" smtClean="0"/>
              <a:t>Log in - First Time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a:xfrm>
            <a:off x="591144" y="6213226"/>
            <a:ext cx="635607" cy="365125"/>
          </a:xfrm>
        </p:spPr>
        <p:txBody>
          <a:bodyPr/>
          <a:lstStyle/>
          <a:p>
            <a:fld id="{904548E9-6249-43D8-B9E7-ADE044522384}" type="slidenum">
              <a:rPr lang="en-US" smtClean="0"/>
              <a:t>7</a:t>
            </a:fld>
            <a:endParaRPr lang="en-US"/>
          </a:p>
        </p:txBody>
      </p:sp>
      <p:pic>
        <p:nvPicPr>
          <p:cNvPr id="9" name="Content Placeholder 8"/>
          <p:cNvPicPr>
            <a:picLocks noGrp="1" noChangeAspect="1"/>
          </p:cNvPicPr>
          <p:nvPr>
            <p:ph sz="quarter" idx="12"/>
          </p:nvPr>
        </p:nvPicPr>
        <p:blipFill>
          <a:blip r:embed="rId3"/>
          <a:stretch>
            <a:fillRect/>
          </a:stretch>
        </p:blipFill>
        <p:spPr>
          <a:xfrm>
            <a:off x="1674043" y="1828799"/>
            <a:ext cx="5795913" cy="4384427"/>
          </a:xfrm>
          <a:prstGeom prst="rect">
            <a:avLst/>
          </a:prstGeom>
        </p:spPr>
      </p:pic>
      <p:cxnSp>
        <p:nvCxnSpPr>
          <p:cNvPr id="13" name="Straight Arrow Connector 12"/>
          <p:cNvCxnSpPr/>
          <p:nvPr/>
        </p:nvCxnSpPr>
        <p:spPr>
          <a:xfrm>
            <a:off x="1230464" y="2604117"/>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30464" y="3048000"/>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230464" y="3468756"/>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230464" y="3882888"/>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230464" y="5181600"/>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230464" y="5618922"/>
            <a:ext cx="64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230464" y="6066183"/>
            <a:ext cx="5486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988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dirty="0" smtClean="0"/>
              <a:t>TaxSlayer/Training</a:t>
            </a:r>
          </a:p>
        </p:txBody>
      </p:sp>
      <p:sp>
        <p:nvSpPr>
          <p:cNvPr id="7" name="Footer Placeholder 6"/>
          <p:cNvSpPr>
            <a:spLocks noGrp="1"/>
          </p:cNvSpPr>
          <p:nvPr>
            <p:ph type="ftr" sz="quarter" idx="10"/>
          </p:nvPr>
        </p:nvSpPr>
        <p:spPr/>
        <p:txBody>
          <a:bodyPr/>
          <a:lstStyle/>
          <a:p>
            <a:pPr>
              <a:defRPr/>
            </a:pPr>
            <a:r>
              <a:rPr lang="en-US" dirty="0" smtClean="0"/>
              <a:t>NTTC - Dallas 2016</a:t>
            </a:r>
            <a:endParaRPr lang="en-US" dirty="0"/>
          </a:p>
        </p:txBody>
      </p:sp>
      <p:sp>
        <p:nvSpPr>
          <p:cNvPr id="73733" name="Slide Number Placeholder 7"/>
          <p:cNvSpPr>
            <a:spLocks noGrp="1"/>
          </p:cNvSpPr>
          <p:nvPr>
            <p:ph type="sldNum" sz="quarter" idx="11"/>
          </p:nvPr>
        </p:nvSpPr>
        <p:spPr bwMode="auto">
          <a:noFill/>
          <a:ln>
            <a:miter lim="800000"/>
            <a:headEnd/>
            <a:tailEnd/>
          </a:ln>
        </p:spPr>
        <p:txBody>
          <a:bodyPr/>
          <a:lstStyle/>
          <a:p>
            <a:fld id="{5808B650-2D11-4215-9B81-15B18A2E42A2}" type="slidenum">
              <a:rPr lang="en-US" altLang="en-US"/>
              <a:pPr/>
              <a:t>70</a:t>
            </a:fld>
            <a:endParaRPr lang="en-US" altLang="en-US"/>
          </a:p>
        </p:txBody>
      </p:sp>
      <p:sp>
        <p:nvSpPr>
          <p:cNvPr id="73731" name="Content Placeholder 2"/>
          <p:cNvSpPr>
            <a:spLocks noGrp="1"/>
          </p:cNvSpPr>
          <p:nvPr>
            <p:ph sz="quarter" idx="12"/>
          </p:nvPr>
        </p:nvSpPr>
        <p:spPr>
          <a:xfrm>
            <a:off x="1248442" y="2661852"/>
            <a:ext cx="4847558" cy="930275"/>
          </a:xfrm>
        </p:spPr>
        <p:txBody>
          <a:bodyPr/>
          <a:lstStyle/>
          <a:p>
            <a:pPr eaLnBrk="1" hangingPunct="1">
              <a:buFont typeface="Wingdings" pitchFamily="2" charset="2"/>
              <a:buNone/>
            </a:pPr>
            <a:r>
              <a:rPr lang="en-US" altLang="en-US" dirty="0" smtClean="0">
                <a:solidFill>
                  <a:srgbClr val="23263C"/>
                </a:solidFill>
              </a:rPr>
              <a:t>Questions…</a:t>
            </a:r>
            <a:endParaRPr lang="en-US" altLang="en-US" dirty="0" smtClean="0"/>
          </a:p>
          <a:p>
            <a:pPr eaLnBrk="1" hangingPunct="1">
              <a:buFont typeface="Wingdings" pitchFamily="2" charset="2"/>
              <a:buNone/>
            </a:pPr>
            <a:endParaRPr lang="en-US" altLang="en-US" dirty="0" smtClean="0"/>
          </a:p>
          <a:p>
            <a:pPr eaLnBrk="1" hangingPunct="1">
              <a:buFont typeface="Wingdings" pitchFamily="2" charset="2"/>
              <a:buNone/>
            </a:pPr>
            <a:endParaRPr lang="en-US" altLang="en-US" dirty="0" smtClean="0"/>
          </a:p>
        </p:txBody>
      </p:sp>
      <p:pic>
        <p:nvPicPr>
          <p:cNvPr id="73734" name="Picture 3" descr="j0434403"/>
          <p:cNvPicPr>
            <a:picLocks noChangeAspect="1" noChangeArrowheads="1"/>
          </p:cNvPicPr>
          <p:nvPr/>
        </p:nvPicPr>
        <p:blipFill>
          <a:blip r:embed="rId3"/>
          <a:srcRect/>
          <a:stretch>
            <a:fillRect/>
          </a:stretch>
        </p:blipFill>
        <p:spPr bwMode="auto">
          <a:xfrm>
            <a:off x="4179888" y="1905000"/>
            <a:ext cx="1362075" cy="1908175"/>
          </a:xfrm>
          <a:prstGeom prst="rect">
            <a:avLst/>
          </a:prstGeom>
          <a:noFill/>
          <a:ln w="9525">
            <a:noFill/>
            <a:miter lim="800000"/>
            <a:headEnd/>
            <a:tailEnd/>
          </a:ln>
        </p:spPr>
      </p:pic>
      <p:pic>
        <p:nvPicPr>
          <p:cNvPr id="73735" name="Picture 6" descr="j0434411"/>
          <p:cNvPicPr>
            <a:picLocks noChangeAspect="1" noChangeArrowheads="1"/>
          </p:cNvPicPr>
          <p:nvPr/>
        </p:nvPicPr>
        <p:blipFill>
          <a:blip r:embed="rId4"/>
          <a:srcRect/>
          <a:stretch>
            <a:fillRect/>
          </a:stretch>
        </p:blipFill>
        <p:spPr bwMode="auto">
          <a:xfrm>
            <a:off x="5867400" y="4114800"/>
            <a:ext cx="1625600" cy="1828800"/>
          </a:xfrm>
          <a:prstGeom prst="rect">
            <a:avLst/>
          </a:prstGeom>
          <a:noFill/>
          <a:ln w="9525">
            <a:noFill/>
            <a:miter lim="800000"/>
            <a:headEnd/>
            <a:tailEnd/>
          </a:ln>
        </p:spPr>
      </p:pic>
      <p:sp>
        <p:nvSpPr>
          <p:cNvPr id="73736" name="Rectangle 3"/>
          <p:cNvSpPr>
            <a:spLocks noChangeArrowheads="1"/>
          </p:cNvSpPr>
          <p:nvPr/>
        </p:nvSpPr>
        <p:spPr bwMode="auto">
          <a:xfrm>
            <a:off x="3195638" y="4343400"/>
            <a:ext cx="2346325" cy="584200"/>
          </a:xfrm>
          <a:prstGeom prst="rect">
            <a:avLst/>
          </a:prstGeom>
          <a:noFill/>
          <a:ln w="9525">
            <a:noFill/>
            <a:miter lim="800000"/>
            <a:headEnd/>
            <a:tailEnd/>
          </a:ln>
        </p:spPr>
        <p:txBody>
          <a:bodyPr wrap="none">
            <a:spAutoFit/>
          </a:bodyPr>
          <a:lstStyle/>
          <a:p>
            <a:pPr eaLnBrk="1" hangingPunct="1"/>
            <a:r>
              <a:rPr lang="en-US" altLang="en-US" sz="3200" b="1">
                <a:solidFill>
                  <a:srgbClr val="23263C"/>
                </a:solidFill>
              </a:rPr>
              <a:t>Comments…</a:t>
            </a:r>
            <a:endParaRPr lang="en-US" altLang="en-US" sz="3200" b="1"/>
          </a:p>
        </p:txBody>
      </p:sp>
    </p:spTree>
    <p:extLst>
      <p:ext uri="{BB962C8B-B14F-4D97-AF65-F5344CB8AC3E}">
        <p14:creationId xmlns:p14="http://schemas.microsoft.com/office/powerpoint/2010/main" val="1818076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86" y="402628"/>
            <a:ext cx="7886700" cy="1325563"/>
          </a:xfrm>
        </p:spPr>
        <p:txBody>
          <a:bodyPr>
            <a:normAutofit fontScale="90000"/>
          </a:bodyPr>
          <a:lstStyle/>
          <a:p>
            <a:r>
              <a:rPr lang="en-US" dirty="0" smtClean="0"/>
              <a:t>Log in – First Time (Continued)</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8</a:t>
            </a:fld>
            <a:endParaRPr lang="en-US"/>
          </a:p>
        </p:txBody>
      </p:sp>
      <p:pic>
        <p:nvPicPr>
          <p:cNvPr id="6" name="Content Placeholder 5"/>
          <p:cNvPicPr>
            <a:picLocks noGrp="1" noChangeAspect="1"/>
          </p:cNvPicPr>
          <p:nvPr>
            <p:ph sz="quarter" idx="12"/>
          </p:nvPr>
        </p:nvPicPr>
        <p:blipFill>
          <a:blip r:embed="rId3"/>
          <a:stretch>
            <a:fillRect/>
          </a:stretch>
        </p:blipFill>
        <p:spPr>
          <a:xfrm>
            <a:off x="2514600" y="1828799"/>
            <a:ext cx="6000750" cy="4384427"/>
          </a:xfrm>
          <a:prstGeom prst="rect">
            <a:avLst/>
          </a:prstGeom>
        </p:spPr>
      </p:pic>
      <p:sp>
        <p:nvSpPr>
          <p:cNvPr id="9" name="TextBox 8"/>
          <p:cNvSpPr txBox="1"/>
          <p:nvPr/>
        </p:nvSpPr>
        <p:spPr>
          <a:xfrm>
            <a:off x="552764" y="1981200"/>
            <a:ext cx="1264256" cy="1477328"/>
          </a:xfrm>
          <a:prstGeom prst="rect">
            <a:avLst/>
          </a:prstGeom>
          <a:noFill/>
        </p:spPr>
        <p:txBody>
          <a:bodyPr wrap="square" rtlCol="0">
            <a:spAutoFit/>
          </a:bodyPr>
          <a:lstStyle/>
          <a:p>
            <a:r>
              <a:rPr lang="en-US" dirty="0" smtClean="0"/>
              <a:t>First time you log in your user name will be shown</a:t>
            </a:r>
            <a:endParaRPr lang="en-US" dirty="0"/>
          </a:p>
        </p:txBody>
      </p:sp>
      <p:sp>
        <p:nvSpPr>
          <p:cNvPr id="12" name="TextBox 11"/>
          <p:cNvSpPr txBox="1"/>
          <p:nvPr/>
        </p:nvSpPr>
        <p:spPr>
          <a:xfrm>
            <a:off x="628650" y="3635548"/>
            <a:ext cx="1728541" cy="1200329"/>
          </a:xfrm>
          <a:prstGeom prst="rect">
            <a:avLst/>
          </a:prstGeom>
          <a:noFill/>
        </p:spPr>
        <p:txBody>
          <a:bodyPr wrap="square" rtlCol="0">
            <a:spAutoFit/>
          </a:bodyPr>
          <a:lstStyle/>
          <a:p>
            <a:r>
              <a:rPr lang="en-US" dirty="0" smtClean="0"/>
              <a:t>Enter PW you just created and click on Sign in</a:t>
            </a:r>
          </a:p>
          <a:p>
            <a:endParaRPr lang="en-US" dirty="0"/>
          </a:p>
        </p:txBody>
      </p:sp>
    </p:spTree>
    <p:extLst>
      <p:ext uri="{BB962C8B-B14F-4D97-AF65-F5344CB8AC3E}">
        <p14:creationId xmlns:p14="http://schemas.microsoft.com/office/powerpoint/2010/main" val="2026808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Creating Accounts for Classes/ labs </a:t>
            </a:r>
            <a:endParaRPr lang="en-US" dirty="0"/>
          </a:p>
        </p:txBody>
      </p:sp>
      <p:sp>
        <p:nvSpPr>
          <p:cNvPr id="3" name="Footer Placeholder 2"/>
          <p:cNvSpPr>
            <a:spLocks noGrp="1"/>
          </p:cNvSpPr>
          <p:nvPr>
            <p:ph type="ftr" sz="quarter" idx="10"/>
          </p:nvPr>
        </p:nvSpPr>
        <p:spPr/>
        <p:txBody>
          <a:bodyPr/>
          <a:lstStyle/>
          <a:p>
            <a:r>
              <a:rPr lang="en-US" dirty="0" smtClean="0"/>
              <a:t>NTTC - Dallas 2016</a:t>
            </a:r>
            <a:endParaRPr lang="en-US" dirty="0"/>
          </a:p>
        </p:txBody>
      </p:sp>
      <p:sp>
        <p:nvSpPr>
          <p:cNvPr id="4" name="Slide Number Placeholder 3"/>
          <p:cNvSpPr>
            <a:spLocks noGrp="1"/>
          </p:cNvSpPr>
          <p:nvPr>
            <p:ph type="sldNum" sz="quarter" idx="11"/>
          </p:nvPr>
        </p:nvSpPr>
        <p:spPr/>
        <p:txBody>
          <a:bodyPr/>
          <a:lstStyle/>
          <a:p>
            <a:fld id="{904548E9-6249-43D8-B9E7-ADE044522384}" type="slidenum">
              <a:rPr lang="en-US" smtClean="0"/>
              <a:t>9</a:t>
            </a:fld>
            <a:endParaRPr lang="en-US"/>
          </a:p>
        </p:txBody>
      </p:sp>
      <p:sp>
        <p:nvSpPr>
          <p:cNvPr id="5" name="Content Placeholder 4"/>
          <p:cNvSpPr>
            <a:spLocks noGrp="1"/>
          </p:cNvSpPr>
          <p:nvPr>
            <p:ph sz="quarter" idx="12"/>
          </p:nvPr>
        </p:nvSpPr>
        <p:spPr/>
        <p:txBody>
          <a:bodyPr>
            <a:normAutofit fontScale="77500" lnSpcReduction="20000"/>
          </a:bodyPr>
          <a:lstStyle/>
          <a:p>
            <a:pPr>
              <a:lnSpc>
                <a:spcPct val="110000"/>
              </a:lnSpc>
            </a:pPr>
            <a:r>
              <a:rPr lang="en-US" dirty="0" smtClean="0"/>
              <a:t>Instructor creates account for each student using:</a:t>
            </a:r>
          </a:p>
          <a:p>
            <a:pPr marL="1027113" lvl="1" indent="-512763">
              <a:lnSpc>
                <a:spcPct val="110000"/>
              </a:lnSpc>
              <a:buFont typeface="+mj-lt"/>
              <a:buAutoNum type="arabicPeriod"/>
            </a:pPr>
            <a:r>
              <a:rPr lang="en-US" dirty="0" smtClean="0"/>
              <a:t>Student’s email address</a:t>
            </a:r>
          </a:p>
          <a:p>
            <a:pPr marL="1027113" lvl="1" indent="-512763">
              <a:lnSpc>
                <a:spcPct val="110000"/>
              </a:lnSpc>
              <a:buFont typeface="+mj-lt"/>
              <a:buAutoNum type="arabicPeriod"/>
            </a:pPr>
            <a:r>
              <a:rPr lang="en-US" dirty="0" smtClean="0"/>
              <a:t>User name in standard format of 1</a:t>
            </a:r>
            <a:r>
              <a:rPr lang="en-US" baseline="30000" dirty="0" smtClean="0"/>
              <a:t>st</a:t>
            </a:r>
            <a:r>
              <a:rPr lang="en-US" dirty="0" smtClean="0"/>
              <a:t> initial + last name + PL + group Identifier (e.g., site name)</a:t>
            </a:r>
          </a:p>
          <a:p>
            <a:pPr marL="1027113" lvl="1" indent="-512763">
              <a:lnSpc>
                <a:spcPct val="110000"/>
              </a:lnSpc>
              <a:buFont typeface="+mj-lt"/>
              <a:buAutoNum type="arabicPeriod"/>
            </a:pPr>
            <a:r>
              <a:rPr lang="en-US" dirty="0" smtClean="0"/>
              <a:t>PW that is same for all students</a:t>
            </a:r>
          </a:p>
          <a:p>
            <a:pPr marL="1027113" lvl="1" indent="-512763">
              <a:lnSpc>
                <a:spcPct val="110000"/>
              </a:lnSpc>
              <a:buFont typeface="+mj-lt"/>
              <a:buAutoNum type="arabicPeriod"/>
            </a:pPr>
            <a:r>
              <a:rPr lang="en-US" dirty="0" smtClean="0"/>
              <a:t>Security question/answer that is same for all students </a:t>
            </a:r>
            <a:endParaRPr lang="en-US" dirty="0"/>
          </a:p>
        </p:txBody>
      </p:sp>
    </p:spTree>
    <p:extLst>
      <p:ext uri="{BB962C8B-B14F-4D97-AF65-F5344CB8AC3E}">
        <p14:creationId xmlns:p14="http://schemas.microsoft.com/office/powerpoint/2010/main" val="3583366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NTT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TC 2016 Template.potx" id="{30F31F80-841A-4692-9C16-96298E5C3365}" vid="{A1287FF5-2D37-48D3-BB4A-79C7722276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 2016 Introduction to TaxSlayer</Template>
  <TotalTime>0</TotalTime>
  <Words>2895</Words>
  <Application>Microsoft Office PowerPoint</Application>
  <PresentationFormat>On-screen Show (4:3)</PresentationFormat>
  <Paragraphs>410</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Verdana</vt:lpstr>
      <vt:lpstr>Wingdings</vt:lpstr>
      <vt:lpstr>1_NTTC</vt:lpstr>
      <vt:lpstr>TaxSlayer® Pro Online Practice Lab</vt:lpstr>
      <vt:lpstr>TaxSlayer Pro Online Practice Lab Software</vt:lpstr>
      <vt:lpstr>Log in - First Time</vt:lpstr>
      <vt:lpstr>Log in – First Time (Continued)</vt:lpstr>
      <vt:lpstr>Log in – First Time (Continued)</vt:lpstr>
      <vt:lpstr>Log in – First Time (Continued)</vt:lpstr>
      <vt:lpstr>Log in - First Time (Continued)</vt:lpstr>
      <vt:lpstr>Log in – First Time (Continued)</vt:lpstr>
      <vt:lpstr>Creating Accounts for Classes/ labs </vt:lpstr>
      <vt:lpstr>Creating Accounts for classes/Labs – Students with account</vt:lpstr>
      <vt:lpstr>Practice Lab – Home Page</vt:lpstr>
      <vt:lpstr>Practice Lab – Home Page (Continued)</vt:lpstr>
      <vt:lpstr>Practice Lab Log in Video</vt:lpstr>
      <vt:lpstr>Practice Lab – Welcome Page</vt:lpstr>
      <vt:lpstr>Navigation Bars – PL vs Production</vt:lpstr>
      <vt:lpstr>Client Search Screen</vt:lpstr>
      <vt:lpstr>Client Search Screen (Continued)</vt:lpstr>
      <vt:lpstr>Client Search Screen (Continued)</vt:lpstr>
      <vt:lpstr>Client Search Screen (Continued)</vt:lpstr>
      <vt:lpstr>Client Search Screen (Continued)</vt:lpstr>
      <vt:lpstr>Client Search Screen (Continued)</vt:lpstr>
      <vt:lpstr>Client Tools</vt:lpstr>
      <vt:lpstr>Client Status (Continued)</vt:lpstr>
      <vt:lpstr>Start New Tax Return Screen</vt:lpstr>
      <vt:lpstr>Available Taxpayer Profiles</vt:lpstr>
      <vt:lpstr>Navigation/Input Rules </vt:lpstr>
      <vt:lpstr>Navigation/Input Rules (Cont)</vt:lpstr>
      <vt:lpstr>Navigation </vt:lpstr>
      <vt:lpstr>Left navigation bar</vt:lpstr>
      <vt:lpstr>Left navigation bar (Continued)</vt:lpstr>
      <vt:lpstr>Filing Status Screen</vt:lpstr>
      <vt:lpstr>Personal Information Screen</vt:lpstr>
      <vt:lpstr>Personal Information Screen (Continued)</vt:lpstr>
      <vt:lpstr>Dependent Information Screen</vt:lpstr>
      <vt:lpstr>Income Screen</vt:lpstr>
      <vt:lpstr>Income Screen</vt:lpstr>
      <vt:lpstr>Deduction Screen</vt:lpstr>
      <vt:lpstr>Deduction Screen (Continued)</vt:lpstr>
      <vt:lpstr>Adjustments Screen</vt:lpstr>
      <vt:lpstr>Standard Deduction Screen</vt:lpstr>
      <vt:lpstr>Itemized Deductions Screen</vt:lpstr>
      <vt:lpstr>Compare Standard vs Itemized Deduction</vt:lpstr>
      <vt:lpstr>Credits Screen</vt:lpstr>
      <vt:lpstr>Credits Screen (Continued)</vt:lpstr>
      <vt:lpstr>Other Taxes</vt:lpstr>
      <vt:lpstr>Payments and Estimates</vt:lpstr>
      <vt:lpstr>Miscellaneous Forms</vt:lpstr>
      <vt:lpstr>Additional Tools</vt:lpstr>
      <vt:lpstr>Additional Tools (Continued)</vt:lpstr>
      <vt:lpstr>Additional Tools (Continued)</vt:lpstr>
      <vt:lpstr>Quick File Tool</vt:lpstr>
      <vt:lpstr>1040 View Screen – page 1</vt:lpstr>
      <vt:lpstr>1040 View Screen – page 1 (Continued)</vt:lpstr>
      <vt:lpstr>1040 View Screen – page 2</vt:lpstr>
      <vt:lpstr>1040 View Screen- page 2 (Continued) </vt:lpstr>
      <vt:lpstr>Calculation Summary Screen</vt:lpstr>
      <vt:lpstr>Calculation Summary Detail</vt:lpstr>
      <vt:lpstr>E-file Warning</vt:lpstr>
      <vt:lpstr>E-File </vt:lpstr>
      <vt:lpstr>E-File Federal Return Type</vt:lpstr>
      <vt:lpstr>E-File Federal Return Type</vt:lpstr>
      <vt:lpstr>E-File (Continued)</vt:lpstr>
      <vt:lpstr>E-File (Continued)</vt:lpstr>
      <vt:lpstr>E-File (Continued)</vt:lpstr>
      <vt:lpstr>E-File (Continued)</vt:lpstr>
      <vt:lpstr>E-File (Continued)</vt:lpstr>
      <vt:lpstr>E-File Submission </vt:lpstr>
      <vt:lpstr>E-File Submission (Continued)</vt:lpstr>
      <vt:lpstr>Close a Return</vt:lpstr>
      <vt:lpstr>TaxSlayer/Training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2016-06-26T23:15:44Z</dcterms:created>
  <dcterms:modified xsi:type="dcterms:W3CDTF">2016-07-17T20:40:18Z</dcterms:modified>
</cp:coreProperties>
</file>